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embeddedFontLst>
    <p:embeddedFont>
      <p:font typeface="Quattrocento Sans" charset="-122" pitchFamily="34"/>
      <p:regular r:id="rId19"/>
    </p:embeddedFont>
    <p:embeddedFont>
      <p:font typeface="Oranienbaum" charset="-122" pitchFamily="34"/>
      <p:regular r:id="rId20"/>
    </p:embeddedFont>
    <p:embeddedFont>
      <p:font typeface="Liter" charset="-122" pitchFamily="34"/>
      <p:regular r:id="rId21"/>
    </p:embeddedFont>
    <p:embeddedFont>
      <p:font typeface="MiSans" charset="-122" pitchFamily="34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/Relationships>
</file>

<file path=ppt/media/>
</file>

<file path=ppt/media/image-1-1.jpg>
</file>

<file path=ppt/media/image-12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balitropic-resort.com/1925d7a7293574160fd769272db1511110f5f376.jpg">    </p:cNvPr>
          <p:cNvPicPr>
            <a:picLocks noChangeAspect="1"/>
          </p:cNvPicPr>
          <p:nvPr/>
        </p:nvPicPr>
        <p:blipFill>
          <a:blip r:embed="rId1"/>
          <a:srcRect l="0" r="0" t="8721" b="872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E76F51">
                  <a:alpha val="95000"/>
                </a:srgbClr>
              </a:gs>
              <a:gs pos="50000">
                <a:srgbClr val="E76F5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685800" y="895350"/>
            <a:ext cx="1781175" cy="381000"/>
          </a:xfrm>
          <a:custGeom>
            <a:avLst/>
            <a:gdLst/>
            <a:ahLst/>
            <a:cxnLst/>
            <a:rect l="l" t="t" r="r" b="b"/>
            <a:pathLst>
              <a:path w="1781175" h="381000">
                <a:moveTo>
                  <a:pt x="190500" y="0"/>
                </a:moveTo>
                <a:lnTo>
                  <a:pt x="1590675" y="0"/>
                </a:lnTo>
                <a:cubicBezTo>
                  <a:pt x="1695815" y="0"/>
                  <a:pt x="1781175" y="85360"/>
                  <a:pt x="1781175" y="190500"/>
                </a:cubicBezTo>
                <a:lnTo>
                  <a:pt x="1781175" y="190500"/>
                </a:lnTo>
                <a:cubicBezTo>
                  <a:pt x="1781175" y="295640"/>
                  <a:pt x="1695815" y="381000"/>
                  <a:pt x="1590675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5" name="Text 2"/>
          <p:cNvSpPr/>
          <p:nvPr/>
        </p:nvSpPr>
        <p:spPr>
          <a:xfrm>
            <a:off x="685800" y="895350"/>
            <a:ext cx="1857375" cy="381000"/>
          </a:xfrm>
          <a:prstGeom prst="rect">
            <a:avLst/>
          </a:prstGeom>
          <a:noFill/>
          <a:ln/>
        </p:spPr>
        <p:txBody>
          <a:bodyPr wrap="square" lIns="190500" tIns="76200" rIns="190500" bIns="7620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WORKSHOP DAY 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85800" y="1504950"/>
            <a:ext cx="76581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DFBF7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Web Development for Bali's Tourism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85800" y="3448050"/>
            <a:ext cx="112966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D4A3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Building Websites for Hotels &amp; More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85800" y="413385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9" name="Text 6"/>
          <p:cNvSpPr/>
          <p:nvPr/>
        </p:nvSpPr>
        <p:spPr>
          <a:xfrm>
            <a:off x="685800" y="4495800"/>
            <a:ext cx="6515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DFBF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Bedah Tuntas Backend: Cara Kerja Sistem Pemesanan dan Payment Gateway Hotel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1519" y="57340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47625" y="0"/>
                </a:moveTo>
                <a:cubicBezTo>
                  <a:pt x="54211" y="0"/>
                  <a:pt x="59531" y="5321"/>
                  <a:pt x="59531" y="11906"/>
                </a:cubicBezTo>
                <a:lnTo>
                  <a:pt x="59531" y="23812"/>
                </a:lnTo>
                <a:lnTo>
                  <a:pt x="107156" y="23812"/>
                </a:lnTo>
                <a:lnTo>
                  <a:pt x="107156" y="11906"/>
                </a:lnTo>
                <a:cubicBezTo>
                  <a:pt x="107156" y="5321"/>
                  <a:pt x="112477" y="0"/>
                  <a:pt x="119063" y="0"/>
                </a:cubicBezTo>
                <a:cubicBezTo>
                  <a:pt x="125648" y="0"/>
                  <a:pt x="130969" y="5321"/>
                  <a:pt x="130969" y="11906"/>
                </a:cubicBezTo>
                <a:lnTo>
                  <a:pt x="130969" y="23812"/>
                </a:lnTo>
                <a:lnTo>
                  <a:pt x="142875" y="23812"/>
                </a:lnTo>
                <a:cubicBezTo>
                  <a:pt x="156009" y="23812"/>
                  <a:pt x="166688" y="34491"/>
                  <a:pt x="166688" y="47625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47625"/>
                </a:lnTo>
                <a:cubicBezTo>
                  <a:pt x="0" y="34491"/>
                  <a:pt x="10678" y="23812"/>
                  <a:pt x="23812" y="23812"/>
                </a:cubicBezTo>
                <a:lnTo>
                  <a:pt x="35719" y="23812"/>
                </a:lnTo>
                <a:lnTo>
                  <a:pt x="35719" y="11906"/>
                </a:lnTo>
                <a:cubicBezTo>
                  <a:pt x="35719" y="5321"/>
                  <a:pt x="41039" y="0"/>
                  <a:pt x="47625" y="0"/>
                </a:cubicBezTo>
                <a:close/>
                <a:moveTo>
                  <a:pt x="23812" y="89297"/>
                </a:moveTo>
                <a:lnTo>
                  <a:pt x="23812" y="101203"/>
                </a:lnTo>
                <a:cubicBezTo>
                  <a:pt x="23812" y="104477"/>
                  <a:pt x="26491" y="107156"/>
                  <a:pt x="29766" y="107156"/>
                </a:cubicBezTo>
                <a:lnTo>
                  <a:pt x="41672" y="107156"/>
                </a:lnTo>
                <a:cubicBezTo>
                  <a:pt x="44946" y="107156"/>
                  <a:pt x="47625" y="104477"/>
                  <a:pt x="47625" y="101203"/>
                </a:cubicBezTo>
                <a:lnTo>
                  <a:pt x="47625" y="89297"/>
                </a:lnTo>
                <a:cubicBezTo>
                  <a:pt x="47625" y="86023"/>
                  <a:pt x="44946" y="83344"/>
                  <a:pt x="41672" y="83344"/>
                </a:cubicBezTo>
                <a:lnTo>
                  <a:pt x="29766" y="83344"/>
                </a:lnTo>
                <a:cubicBezTo>
                  <a:pt x="26491" y="83344"/>
                  <a:pt x="23812" y="86023"/>
                  <a:pt x="23812" y="89297"/>
                </a:cubicBezTo>
                <a:close/>
                <a:moveTo>
                  <a:pt x="71438" y="89297"/>
                </a:moveTo>
                <a:lnTo>
                  <a:pt x="71438" y="101203"/>
                </a:lnTo>
                <a:cubicBezTo>
                  <a:pt x="71438" y="104477"/>
                  <a:pt x="74116" y="107156"/>
                  <a:pt x="77391" y="107156"/>
                </a:cubicBezTo>
                <a:lnTo>
                  <a:pt x="89297" y="107156"/>
                </a:lnTo>
                <a:cubicBezTo>
                  <a:pt x="92571" y="107156"/>
                  <a:pt x="95250" y="104477"/>
                  <a:pt x="95250" y="101203"/>
                </a:cubicBezTo>
                <a:lnTo>
                  <a:pt x="95250" y="89297"/>
                </a:lnTo>
                <a:cubicBezTo>
                  <a:pt x="95250" y="86023"/>
                  <a:pt x="92571" y="83344"/>
                  <a:pt x="89297" y="83344"/>
                </a:cubicBezTo>
                <a:lnTo>
                  <a:pt x="77391" y="83344"/>
                </a:lnTo>
                <a:cubicBezTo>
                  <a:pt x="74116" y="83344"/>
                  <a:pt x="71438" y="86023"/>
                  <a:pt x="71438" y="89297"/>
                </a:cubicBezTo>
                <a:close/>
                <a:moveTo>
                  <a:pt x="125016" y="83344"/>
                </a:moveTo>
                <a:cubicBezTo>
                  <a:pt x="121741" y="83344"/>
                  <a:pt x="119063" y="86023"/>
                  <a:pt x="119063" y="89297"/>
                </a:cubicBezTo>
                <a:lnTo>
                  <a:pt x="119063" y="101203"/>
                </a:lnTo>
                <a:cubicBezTo>
                  <a:pt x="119063" y="104477"/>
                  <a:pt x="121741" y="107156"/>
                  <a:pt x="125016" y="107156"/>
                </a:cubicBezTo>
                <a:lnTo>
                  <a:pt x="136922" y="107156"/>
                </a:lnTo>
                <a:cubicBezTo>
                  <a:pt x="140196" y="107156"/>
                  <a:pt x="142875" y="104477"/>
                  <a:pt x="142875" y="101203"/>
                </a:cubicBezTo>
                <a:lnTo>
                  <a:pt x="142875" y="89297"/>
                </a:lnTo>
                <a:cubicBezTo>
                  <a:pt x="142875" y="86023"/>
                  <a:pt x="140196" y="83344"/>
                  <a:pt x="136922" y="83344"/>
                </a:cubicBezTo>
                <a:lnTo>
                  <a:pt x="125016" y="83344"/>
                </a:lnTo>
                <a:close/>
                <a:moveTo>
                  <a:pt x="23812" y="136922"/>
                </a:move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41672" y="154781"/>
                </a:lnTo>
                <a:cubicBezTo>
                  <a:pt x="44946" y="154781"/>
                  <a:pt x="47625" y="152102"/>
                  <a:pt x="47625" y="148828"/>
                </a:cubicBezTo>
                <a:lnTo>
                  <a:pt x="47625" y="136922"/>
                </a:lnTo>
                <a:cubicBezTo>
                  <a:pt x="47625" y="133648"/>
                  <a:pt x="44946" y="130969"/>
                  <a:pt x="41672" y="130969"/>
                </a:cubicBezTo>
                <a:lnTo>
                  <a:pt x="29766" y="130969"/>
                </a:lnTo>
                <a:cubicBezTo>
                  <a:pt x="26491" y="130969"/>
                  <a:pt x="23812" y="133648"/>
                  <a:pt x="23812" y="136922"/>
                </a:cubicBezTo>
                <a:close/>
                <a:moveTo>
                  <a:pt x="77391" y="130969"/>
                </a:moveTo>
                <a:cubicBezTo>
                  <a:pt x="74116" y="130969"/>
                  <a:pt x="71438" y="133648"/>
                  <a:pt x="71438" y="136922"/>
                </a:cubicBezTo>
                <a:lnTo>
                  <a:pt x="71438" y="148828"/>
                </a:lnTo>
                <a:cubicBezTo>
                  <a:pt x="71438" y="152102"/>
                  <a:pt x="74116" y="154781"/>
                  <a:pt x="77391" y="154781"/>
                </a:cubicBezTo>
                <a:lnTo>
                  <a:pt x="89297" y="154781"/>
                </a:lnTo>
                <a:cubicBezTo>
                  <a:pt x="92571" y="154781"/>
                  <a:pt x="95250" y="152102"/>
                  <a:pt x="95250" y="148828"/>
                </a:cubicBezTo>
                <a:lnTo>
                  <a:pt x="95250" y="136922"/>
                </a:lnTo>
                <a:cubicBezTo>
                  <a:pt x="95250" y="133648"/>
                  <a:pt x="92571" y="130969"/>
                  <a:pt x="89297" y="130969"/>
                </a:cubicBezTo>
                <a:lnTo>
                  <a:pt x="77391" y="130969"/>
                </a:lnTo>
                <a:close/>
                <a:moveTo>
                  <a:pt x="119063" y="136922"/>
                </a:moveTo>
                <a:lnTo>
                  <a:pt x="119063" y="148828"/>
                </a:lnTo>
                <a:cubicBezTo>
                  <a:pt x="119063" y="152102"/>
                  <a:pt x="121741" y="154781"/>
                  <a:pt x="125016" y="154781"/>
                </a:cubicBezTo>
                <a:lnTo>
                  <a:pt x="136922" y="154781"/>
                </a:lnTo>
                <a:cubicBezTo>
                  <a:pt x="140196" y="154781"/>
                  <a:pt x="142875" y="152102"/>
                  <a:pt x="142875" y="148828"/>
                </a:cubicBezTo>
                <a:lnTo>
                  <a:pt x="142875" y="136922"/>
                </a:lnTo>
                <a:cubicBezTo>
                  <a:pt x="142875" y="133648"/>
                  <a:pt x="140196" y="130969"/>
                  <a:pt x="136922" y="130969"/>
                </a:cubicBezTo>
                <a:lnTo>
                  <a:pt x="125016" y="130969"/>
                </a:lnTo>
                <a:cubicBezTo>
                  <a:pt x="121741" y="130969"/>
                  <a:pt x="119063" y="133648"/>
                  <a:pt x="119063" y="136922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1" name="Text 8"/>
          <p:cNvSpPr/>
          <p:nvPr/>
        </p:nvSpPr>
        <p:spPr>
          <a:xfrm>
            <a:off x="1000125" y="5695950"/>
            <a:ext cx="1333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24 Februari 2026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00610" y="57340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3" name="Text 10"/>
          <p:cNvSpPr/>
          <p:nvPr/>
        </p:nvSpPr>
        <p:spPr>
          <a:xfrm>
            <a:off x="2791123" y="5695950"/>
            <a:ext cx="140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16.00 - 17.30 WIB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1608" y="351608"/>
            <a:ext cx="11559106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spc="55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 STACK DEVELOPMENT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1608" y="632894"/>
            <a:ext cx="11647008" cy="351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92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Menyatukan Front-End dan Back-End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1608" y="1089984"/>
            <a:ext cx="843859" cy="35161"/>
          </a:xfrm>
          <a:custGeom>
            <a:avLst/>
            <a:gdLst/>
            <a:ahLst/>
            <a:cxnLst/>
            <a:rect l="l" t="t" r="r" b="b"/>
            <a:pathLst>
              <a:path w="843859" h="35161">
                <a:moveTo>
                  <a:pt x="0" y="0"/>
                </a:moveTo>
                <a:lnTo>
                  <a:pt x="843859" y="0"/>
                </a:lnTo>
                <a:lnTo>
                  <a:pt x="843859" y="35161"/>
                </a:lnTo>
                <a:lnTo>
                  <a:pt x="0" y="35161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351608" y="1283368"/>
            <a:ext cx="5669676" cy="2795282"/>
          </a:xfrm>
          <a:custGeom>
            <a:avLst/>
            <a:gdLst/>
            <a:ahLst/>
            <a:cxnLst/>
            <a:rect l="l" t="t" r="r" b="b"/>
            <a:pathLst>
              <a:path w="5669676" h="2795282">
                <a:moveTo>
                  <a:pt x="35161" y="0"/>
                </a:moveTo>
                <a:lnTo>
                  <a:pt x="5634515" y="0"/>
                </a:lnTo>
                <a:cubicBezTo>
                  <a:pt x="5653934" y="0"/>
                  <a:pt x="5669676" y="15742"/>
                  <a:pt x="5669676" y="35161"/>
                </a:cubicBezTo>
                <a:lnTo>
                  <a:pt x="5669676" y="2689788"/>
                </a:lnTo>
                <a:cubicBezTo>
                  <a:pt x="5669676" y="2748051"/>
                  <a:pt x="5622444" y="2795282"/>
                  <a:pt x="5564182" y="2795282"/>
                </a:cubicBezTo>
                <a:lnTo>
                  <a:pt x="105494" y="2795282"/>
                </a:lnTo>
                <a:cubicBezTo>
                  <a:pt x="47231" y="2795282"/>
                  <a:pt x="0" y="2748051"/>
                  <a:pt x="0" y="2689788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2741" dist="35161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51608" y="1283368"/>
            <a:ext cx="5669676" cy="35161"/>
          </a:xfrm>
          <a:custGeom>
            <a:avLst/>
            <a:gdLst/>
            <a:ahLst/>
            <a:cxnLst/>
            <a:rect l="l" t="t" r="r" b="b"/>
            <a:pathLst>
              <a:path w="5669676" h="35161">
                <a:moveTo>
                  <a:pt x="35161" y="0"/>
                </a:moveTo>
                <a:lnTo>
                  <a:pt x="5634515" y="0"/>
                </a:lnTo>
                <a:cubicBezTo>
                  <a:pt x="5653934" y="0"/>
                  <a:pt x="5669676" y="15742"/>
                  <a:pt x="5669676" y="35161"/>
                </a:cubicBezTo>
                <a:lnTo>
                  <a:pt x="5669676" y="35161"/>
                </a:lnTo>
                <a:lnTo>
                  <a:pt x="0" y="35161"/>
                </a:ln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7" name="Text 5"/>
          <p:cNvSpPr/>
          <p:nvPr/>
        </p:nvSpPr>
        <p:spPr>
          <a:xfrm>
            <a:off x="492251" y="1441592"/>
            <a:ext cx="5476291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REST API: Jembatan Komunikasi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92251" y="1793200"/>
            <a:ext cx="5458711" cy="4570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 (Representational State Transfer)</a:t>
            </a:r>
            <a:pPr>
              <a:lnSpc>
                <a:spcPct val="140000"/>
              </a:lnSpc>
            </a:pPr>
            <a:r>
              <a:rPr lang="en-US" sz="1107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adalah standar arsitektur API yang memungkinkan front-end dan back-end berkomunikasi melalui </a:t>
            </a:r>
            <a:pPr>
              <a:lnSpc>
                <a:spcPct val="140000"/>
              </a:lnSpc>
            </a:pPr>
            <a:r>
              <a:rPr lang="en-US" sz="1107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 requests</a:t>
            </a:r>
            <a:pPr>
              <a:lnSpc>
                <a:spcPct val="140000"/>
              </a:lnSpc>
            </a:pPr>
            <a:r>
              <a:rPr lang="en-US" sz="1107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2251" y="2355772"/>
            <a:ext cx="5388389" cy="1582235"/>
          </a:xfrm>
          <a:custGeom>
            <a:avLst/>
            <a:gdLst/>
            <a:ahLst/>
            <a:cxnLst/>
            <a:rect l="l" t="t" r="r" b="b"/>
            <a:pathLst>
              <a:path w="5388389" h="1582235">
                <a:moveTo>
                  <a:pt x="70315" y="0"/>
                </a:moveTo>
                <a:lnTo>
                  <a:pt x="5318075" y="0"/>
                </a:lnTo>
                <a:cubicBezTo>
                  <a:pt x="5356908" y="0"/>
                  <a:pt x="5388389" y="31481"/>
                  <a:pt x="5388389" y="70315"/>
                </a:cubicBezTo>
                <a:lnTo>
                  <a:pt x="5388389" y="1511921"/>
                </a:lnTo>
                <a:cubicBezTo>
                  <a:pt x="5388389" y="1550754"/>
                  <a:pt x="5356908" y="1582235"/>
                  <a:pt x="5318075" y="1582235"/>
                </a:cubicBezTo>
                <a:lnTo>
                  <a:pt x="70315" y="1582235"/>
                </a:lnTo>
                <a:cubicBezTo>
                  <a:pt x="31481" y="1582235"/>
                  <a:pt x="0" y="1550754"/>
                  <a:pt x="0" y="1511921"/>
                </a:cubicBezTo>
                <a:lnTo>
                  <a:pt x="0" y="70315"/>
                </a:lnTo>
                <a:cubicBezTo>
                  <a:pt x="0" y="31507"/>
                  <a:pt x="31507" y="0"/>
                  <a:pt x="70315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97733" y="2461255"/>
            <a:ext cx="5247746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 Methods: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7733" y="2742541"/>
            <a:ext cx="360398" cy="246125"/>
          </a:xfrm>
          <a:custGeom>
            <a:avLst/>
            <a:gdLst/>
            <a:ahLst/>
            <a:cxnLst/>
            <a:rect l="l" t="t" r="r" b="b"/>
            <a:pathLst>
              <a:path w="360398" h="246125">
                <a:moveTo>
                  <a:pt x="35161" y="0"/>
                </a:moveTo>
                <a:lnTo>
                  <a:pt x="325236" y="0"/>
                </a:lnTo>
                <a:cubicBezTo>
                  <a:pt x="344643" y="0"/>
                  <a:pt x="360398" y="15755"/>
                  <a:pt x="360398" y="35161"/>
                </a:cubicBezTo>
                <a:lnTo>
                  <a:pt x="360398" y="210964"/>
                </a:lnTo>
                <a:cubicBezTo>
                  <a:pt x="360398" y="230383"/>
                  <a:pt x="344656" y="246125"/>
                  <a:pt x="325236" y="246125"/>
                </a:cubicBezTo>
                <a:lnTo>
                  <a:pt x="35161" y="246125"/>
                </a:lnTo>
                <a:cubicBezTo>
                  <a:pt x="15755" y="246125"/>
                  <a:pt x="0" y="230370"/>
                  <a:pt x="0" y="210964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2" name="Text 10"/>
          <p:cNvSpPr/>
          <p:nvPr/>
        </p:nvSpPr>
        <p:spPr>
          <a:xfrm>
            <a:off x="597733" y="2742541"/>
            <a:ext cx="421929" cy="24612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20000"/>
              </a:lnSpc>
            </a:pPr>
            <a:r>
              <a:rPr lang="en-US" sz="9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66223" y="2777702"/>
            <a:ext cx="914180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Mengambil data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7733" y="3023827"/>
            <a:ext cx="439510" cy="246125"/>
          </a:xfrm>
          <a:custGeom>
            <a:avLst/>
            <a:gdLst/>
            <a:ahLst/>
            <a:cxnLst/>
            <a:rect l="l" t="t" r="r" b="b"/>
            <a:pathLst>
              <a:path w="439510" h="246125">
                <a:moveTo>
                  <a:pt x="35161" y="0"/>
                </a:moveTo>
                <a:lnTo>
                  <a:pt x="404348" y="0"/>
                </a:lnTo>
                <a:cubicBezTo>
                  <a:pt x="423754" y="0"/>
                  <a:pt x="439510" y="15755"/>
                  <a:pt x="439510" y="35161"/>
                </a:cubicBezTo>
                <a:lnTo>
                  <a:pt x="439510" y="210964"/>
                </a:lnTo>
                <a:cubicBezTo>
                  <a:pt x="439510" y="230383"/>
                  <a:pt x="423767" y="246125"/>
                  <a:pt x="404348" y="246125"/>
                </a:cubicBezTo>
                <a:lnTo>
                  <a:pt x="35161" y="246125"/>
                </a:lnTo>
                <a:cubicBezTo>
                  <a:pt x="15755" y="246125"/>
                  <a:pt x="0" y="230370"/>
                  <a:pt x="0" y="210964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15" name="Text 13"/>
          <p:cNvSpPr/>
          <p:nvPr/>
        </p:nvSpPr>
        <p:spPr>
          <a:xfrm>
            <a:off x="597733" y="3023827"/>
            <a:ext cx="501041" cy="24612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20000"/>
              </a:lnSpc>
            </a:pPr>
            <a:r>
              <a:rPr lang="en-US" sz="9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40253" y="3058988"/>
            <a:ext cx="1107565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Membuat data baru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7733" y="3305113"/>
            <a:ext cx="360398" cy="246125"/>
          </a:xfrm>
          <a:custGeom>
            <a:avLst/>
            <a:gdLst/>
            <a:ahLst/>
            <a:cxnLst/>
            <a:rect l="l" t="t" r="r" b="b"/>
            <a:pathLst>
              <a:path w="360398" h="246125">
                <a:moveTo>
                  <a:pt x="35161" y="0"/>
                </a:moveTo>
                <a:lnTo>
                  <a:pt x="325236" y="0"/>
                </a:lnTo>
                <a:cubicBezTo>
                  <a:pt x="344643" y="0"/>
                  <a:pt x="360398" y="15755"/>
                  <a:pt x="360398" y="35161"/>
                </a:cubicBezTo>
                <a:lnTo>
                  <a:pt x="360398" y="210964"/>
                </a:lnTo>
                <a:cubicBezTo>
                  <a:pt x="360398" y="230383"/>
                  <a:pt x="344656" y="246125"/>
                  <a:pt x="325236" y="246125"/>
                </a:cubicBezTo>
                <a:lnTo>
                  <a:pt x="35161" y="246125"/>
                </a:lnTo>
                <a:cubicBezTo>
                  <a:pt x="15755" y="246125"/>
                  <a:pt x="0" y="230370"/>
                  <a:pt x="0" y="210964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F0B100"/>
          </a:solidFill>
          <a:ln/>
        </p:spPr>
      </p:sp>
      <p:sp>
        <p:nvSpPr>
          <p:cNvPr id="18" name="Text 16"/>
          <p:cNvSpPr/>
          <p:nvPr/>
        </p:nvSpPr>
        <p:spPr>
          <a:xfrm>
            <a:off x="597733" y="3305113"/>
            <a:ext cx="421929" cy="24612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20000"/>
              </a:lnSpc>
            </a:pPr>
            <a:r>
              <a:rPr lang="en-US" sz="9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66223" y="3340274"/>
            <a:ext cx="71200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 data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97733" y="3586399"/>
            <a:ext cx="588943" cy="246125"/>
          </a:xfrm>
          <a:custGeom>
            <a:avLst/>
            <a:gdLst/>
            <a:ahLst/>
            <a:cxnLst/>
            <a:rect l="l" t="t" r="r" b="b"/>
            <a:pathLst>
              <a:path w="588943" h="246125">
                <a:moveTo>
                  <a:pt x="35161" y="0"/>
                </a:moveTo>
                <a:lnTo>
                  <a:pt x="553782" y="0"/>
                </a:lnTo>
                <a:cubicBezTo>
                  <a:pt x="573188" y="0"/>
                  <a:pt x="588943" y="15755"/>
                  <a:pt x="588943" y="35161"/>
                </a:cubicBezTo>
                <a:lnTo>
                  <a:pt x="588943" y="210964"/>
                </a:lnTo>
                <a:cubicBezTo>
                  <a:pt x="588943" y="230383"/>
                  <a:pt x="573201" y="246125"/>
                  <a:pt x="553782" y="246125"/>
                </a:cubicBezTo>
                <a:lnTo>
                  <a:pt x="35161" y="246125"/>
                </a:lnTo>
                <a:cubicBezTo>
                  <a:pt x="15755" y="246125"/>
                  <a:pt x="0" y="230370"/>
                  <a:pt x="0" y="210964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1" name="Text 19"/>
          <p:cNvSpPr/>
          <p:nvPr/>
        </p:nvSpPr>
        <p:spPr>
          <a:xfrm>
            <a:off x="597733" y="3586399"/>
            <a:ext cx="650474" cy="24612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20000"/>
              </a:lnSpc>
            </a:pPr>
            <a:r>
              <a:rPr lang="en-US" sz="9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DELETE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88450" y="3621560"/>
            <a:ext cx="940551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Menghapus data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51608" y="4184133"/>
            <a:ext cx="5669676" cy="2144807"/>
          </a:xfrm>
          <a:custGeom>
            <a:avLst/>
            <a:gdLst/>
            <a:ahLst/>
            <a:cxnLst/>
            <a:rect l="l" t="t" r="r" b="b"/>
            <a:pathLst>
              <a:path w="5669676" h="2144807">
                <a:moveTo>
                  <a:pt x="105482" y="0"/>
                </a:moveTo>
                <a:lnTo>
                  <a:pt x="5564194" y="0"/>
                </a:lnTo>
                <a:cubicBezTo>
                  <a:pt x="5622450" y="0"/>
                  <a:pt x="5669676" y="47226"/>
                  <a:pt x="5669676" y="105482"/>
                </a:cubicBezTo>
                <a:lnTo>
                  <a:pt x="5669676" y="2039326"/>
                </a:lnTo>
                <a:cubicBezTo>
                  <a:pt x="5669676" y="2097582"/>
                  <a:pt x="5622450" y="2144807"/>
                  <a:pt x="5564194" y="2144807"/>
                </a:cubicBezTo>
                <a:lnTo>
                  <a:pt x="105482" y="2144807"/>
                </a:lnTo>
                <a:cubicBezTo>
                  <a:pt x="47226" y="2144807"/>
                  <a:pt x="0" y="2097582"/>
                  <a:pt x="0" y="2039326"/>
                </a:cubicBezTo>
                <a:lnTo>
                  <a:pt x="0" y="105482"/>
                </a:lnTo>
                <a:cubicBezTo>
                  <a:pt x="0" y="47265"/>
                  <a:pt x="47265" y="0"/>
                  <a:pt x="105482" y="0"/>
                </a:cubicBezTo>
                <a:close/>
              </a:path>
            </a:pathLst>
          </a:custGeom>
          <a:gradFill rotWithShape="1" flip="none">
            <a:gsLst>
              <a:gs pos="0">
                <a:srgbClr val="E76F51"/>
              </a:gs>
              <a:gs pos="100000">
                <a:srgbClr val="E76F51">
                  <a:alpha val="80000"/>
                </a:srgbClr>
              </a:gs>
            </a:gsLst>
            <a:lin ang="2700000" scaled="1"/>
          </a:gradFill>
          <a:ln/>
          <a:effectLst>
            <a:outerShdw sx="100000" sy="100000" kx="0" ky="0" algn="bl" rotWithShape="0" blurRad="131853" dist="87902" dir="5400000">
              <a:srgbClr val="000000">
                <a:alpha val="10196"/>
              </a:srgbClr>
            </a:outerShdw>
          </a:effectLst>
        </p:spPr>
      </p:sp>
      <p:sp>
        <p:nvSpPr>
          <p:cNvPr id="24" name="Text 22"/>
          <p:cNvSpPr/>
          <p:nvPr/>
        </p:nvSpPr>
        <p:spPr>
          <a:xfrm>
            <a:off x="492251" y="4324776"/>
            <a:ext cx="5467501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6" b="1" dirty="0">
                <a:solidFill>
                  <a:srgbClr val="D4A373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JSON Format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92251" y="4641223"/>
            <a:ext cx="5458711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 data standar untuk API: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92251" y="4922509"/>
            <a:ext cx="5388389" cy="1265788"/>
          </a:xfrm>
          <a:custGeom>
            <a:avLst/>
            <a:gdLst/>
            <a:ahLst/>
            <a:cxnLst/>
            <a:rect l="l" t="t" r="r" b="b"/>
            <a:pathLst>
              <a:path w="5388389" h="1265788">
                <a:moveTo>
                  <a:pt x="70327" y="0"/>
                </a:moveTo>
                <a:lnTo>
                  <a:pt x="5318062" y="0"/>
                </a:lnTo>
                <a:cubicBezTo>
                  <a:pt x="5356903" y="0"/>
                  <a:pt x="5388389" y="31487"/>
                  <a:pt x="5388389" y="70327"/>
                </a:cubicBezTo>
                <a:lnTo>
                  <a:pt x="5388389" y="1195461"/>
                </a:lnTo>
                <a:cubicBezTo>
                  <a:pt x="5388389" y="1234301"/>
                  <a:pt x="5356903" y="1265788"/>
                  <a:pt x="5318062" y="1265788"/>
                </a:cubicBezTo>
                <a:lnTo>
                  <a:pt x="70327" y="1265788"/>
                </a:lnTo>
                <a:cubicBezTo>
                  <a:pt x="31487" y="1265788"/>
                  <a:pt x="0" y="1234301"/>
                  <a:pt x="0" y="1195461"/>
                </a:cubicBezTo>
                <a:lnTo>
                  <a:pt x="0" y="70327"/>
                </a:lnTo>
                <a:cubicBezTo>
                  <a:pt x="0" y="31513"/>
                  <a:pt x="31513" y="0"/>
                  <a:pt x="7032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597733" y="5027991"/>
            <a:ext cx="523895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{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38376" y="5203795"/>
            <a:ext cx="5098313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"hotel_id": 1,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38376" y="5379599"/>
            <a:ext cx="5098313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"name": "Bali Paradise",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38376" y="5555403"/>
            <a:ext cx="5098313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"price": 1500000,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38376" y="5731207"/>
            <a:ext cx="5098313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"available": true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97733" y="5907011"/>
            <a:ext cx="523895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64811" y="1283368"/>
            <a:ext cx="5669676" cy="5045572"/>
          </a:xfrm>
          <a:custGeom>
            <a:avLst/>
            <a:gdLst/>
            <a:ahLst/>
            <a:cxnLst/>
            <a:rect l="l" t="t" r="r" b="b"/>
            <a:pathLst>
              <a:path w="5669676" h="5045572">
                <a:moveTo>
                  <a:pt x="35161" y="0"/>
                </a:moveTo>
                <a:lnTo>
                  <a:pt x="5634515" y="0"/>
                </a:lnTo>
                <a:cubicBezTo>
                  <a:pt x="5653934" y="0"/>
                  <a:pt x="5669676" y="15742"/>
                  <a:pt x="5669676" y="35161"/>
                </a:cubicBezTo>
                <a:lnTo>
                  <a:pt x="5669676" y="4940069"/>
                </a:lnTo>
                <a:cubicBezTo>
                  <a:pt x="5669676" y="4998336"/>
                  <a:pt x="5622440" y="5045572"/>
                  <a:pt x="5564173" y="5045572"/>
                </a:cubicBezTo>
                <a:lnTo>
                  <a:pt x="105503" y="5045572"/>
                </a:lnTo>
                <a:cubicBezTo>
                  <a:pt x="47235" y="5045572"/>
                  <a:pt x="0" y="4998336"/>
                  <a:pt x="0" y="4940069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2741" dist="35161" dir="540000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6164811" y="1283368"/>
            <a:ext cx="5669676" cy="35161"/>
          </a:xfrm>
          <a:custGeom>
            <a:avLst/>
            <a:gdLst/>
            <a:ahLst/>
            <a:cxnLst/>
            <a:rect l="l" t="t" r="r" b="b"/>
            <a:pathLst>
              <a:path w="5669676" h="35161">
                <a:moveTo>
                  <a:pt x="35161" y="0"/>
                </a:moveTo>
                <a:lnTo>
                  <a:pt x="5634515" y="0"/>
                </a:lnTo>
                <a:cubicBezTo>
                  <a:pt x="5653934" y="0"/>
                  <a:pt x="5669676" y="15742"/>
                  <a:pt x="5669676" y="35161"/>
                </a:cubicBezTo>
                <a:lnTo>
                  <a:pt x="5669676" y="35161"/>
                </a:lnTo>
                <a:lnTo>
                  <a:pt x="0" y="35161"/>
                </a:ln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5" name="Text 33"/>
          <p:cNvSpPr/>
          <p:nvPr/>
        </p:nvSpPr>
        <p:spPr>
          <a:xfrm>
            <a:off x="6305454" y="1441592"/>
            <a:ext cx="5476291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Contoh API Endpoints Hotel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05454" y="1793200"/>
            <a:ext cx="5388389" cy="632894"/>
          </a:xfrm>
          <a:custGeom>
            <a:avLst/>
            <a:gdLst/>
            <a:ahLst/>
            <a:cxnLst/>
            <a:rect l="l" t="t" r="r" b="b"/>
            <a:pathLst>
              <a:path w="5388389" h="632894">
                <a:moveTo>
                  <a:pt x="70321" y="0"/>
                </a:moveTo>
                <a:lnTo>
                  <a:pt x="5318068" y="0"/>
                </a:lnTo>
                <a:cubicBezTo>
                  <a:pt x="5356906" y="0"/>
                  <a:pt x="5388389" y="31484"/>
                  <a:pt x="5388389" y="70321"/>
                </a:cubicBezTo>
                <a:lnTo>
                  <a:pt x="5388389" y="562573"/>
                </a:lnTo>
                <a:cubicBezTo>
                  <a:pt x="5388389" y="601410"/>
                  <a:pt x="5356906" y="632894"/>
                  <a:pt x="5318068" y="632894"/>
                </a:cubicBezTo>
                <a:lnTo>
                  <a:pt x="70321" y="632894"/>
                </a:lnTo>
                <a:cubicBezTo>
                  <a:pt x="31484" y="632894"/>
                  <a:pt x="0" y="601410"/>
                  <a:pt x="0" y="562573"/>
                </a:cubicBezTo>
                <a:lnTo>
                  <a:pt x="0" y="70321"/>
                </a:lnTo>
                <a:cubicBezTo>
                  <a:pt x="0" y="31510"/>
                  <a:pt x="31510" y="0"/>
                  <a:pt x="70321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410936" y="1898682"/>
            <a:ext cx="334027" cy="210965"/>
          </a:xfrm>
          <a:custGeom>
            <a:avLst/>
            <a:gdLst/>
            <a:ahLst/>
            <a:cxnLst/>
            <a:rect l="l" t="t" r="r" b="b"/>
            <a:pathLst>
              <a:path w="334027" h="210965">
                <a:moveTo>
                  <a:pt x="35161" y="0"/>
                </a:moveTo>
                <a:lnTo>
                  <a:pt x="298866" y="0"/>
                </a:lnTo>
                <a:cubicBezTo>
                  <a:pt x="318272" y="0"/>
                  <a:pt x="334027" y="15755"/>
                  <a:pt x="334027" y="35161"/>
                </a:cubicBezTo>
                <a:lnTo>
                  <a:pt x="334027" y="175803"/>
                </a:lnTo>
                <a:cubicBezTo>
                  <a:pt x="334027" y="195222"/>
                  <a:pt x="318285" y="210965"/>
                  <a:pt x="298866" y="210965"/>
                </a:cubicBezTo>
                <a:lnTo>
                  <a:pt x="35161" y="210965"/>
                </a:lnTo>
                <a:cubicBezTo>
                  <a:pt x="15755" y="210965"/>
                  <a:pt x="0" y="195209"/>
                  <a:pt x="0" y="175803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8" name="Text 36"/>
          <p:cNvSpPr/>
          <p:nvPr/>
        </p:nvSpPr>
        <p:spPr>
          <a:xfrm>
            <a:off x="6410936" y="1898682"/>
            <a:ext cx="386769" cy="21096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10000"/>
              </a:lnSpc>
            </a:pPr>
            <a:r>
              <a:rPr lang="en-US" sz="8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812538" y="1916262"/>
            <a:ext cx="879019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/api/hotels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10936" y="2144807"/>
            <a:ext cx="523895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Mendapatkan list semua hotel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05454" y="2496415"/>
            <a:ext cx="5388389" cy="632894"/>
          </a:xfrm>
          <a:custGeom>
            <a:avLst/>
            <a:gdLst/>
            <a:ahLst/>
            <a:cxnLst/>
            <a:rect l="l" t="t" r="r" b="b"/>
            <a:pathLst>
              <a:path w="5388389" h="632894">
                <a:moveTo>
                  <a:pt x="70321" y="0"/>
                </a:moveTo>
                <a:lnTo>
                  <a:pt x="5318068" y="0"/>
                </a:lnTo>
                <a:cubicBezTo>
                  <a:pt x="5356906" y="0"/>
                  <a:pt x="5388389" y="31484"/>
                  <a:pt x="5388389" y="70321"/>
                </a:cubicBezTo>
                <a:lnTo>
                  <a:pt x="5388389" y="562573"/>
                </a:lnTo>
                <a:cubicBezTo>
                  <a:pt x="5388389" y="601410"/>
                  <a:pt x="5356906" y="632894"/>
                  <a:pt x="5318068" y="632894"/>
                </a:cubicBezTo>
                <a:lnTo>
                  <a:pt x="70321" y="632894"/>
                </a:lnTo>
                <a:cubicBezTo>
                  <a:pt x="31484" y="632894"/>
                  <a:pt x="0" y="601410"/>
                  <a:pt x="0" y="562573"/>
                </a:cubicBezTo>
                <a:lnTo>
                  <a:pt x="0" y="70321"/>
                </a:lnTo>
                <a:cubicBezTo>
                  <a:pt x="0" y="31510"/>
                  <a:pt x="31510" y="0"/>
                  <a:pt x="70321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6410936" y="2601898"/>
            <a:ext cx="334027" cy="210965"/>
          </a:xfrm>
          <a:custGeom>
            <a:avLst/>
            <a:gdLst/>
            <a:ahLst/>
            <a:cxnLst/>
            <a:rect l="l" t="t" r="r" b="b"/>
            <a:pathLst>
              <a:path w="334027" h="210965">
                <a:moveTo>
                  <a:pt x="35161" y="0"/>
                </a:moveTo>
                <a:lnTo>
                  <a:pt x="298866" y="0"/>
                </a:lnTo>
                <a:cubicBezTo>
                  <a:pt x="318272" y="0"/>
                  <a:pt x="334027" y="15755"/>
                  <a:pt x="334027" y="35161"/>
                </a:cubicBezTo>
                <a:lnTo>
                  <a:pt x="334027" y="175803"/>
                </a:lnTo>
                <a:cubicBezTo>
                  <a:pt x="334027" y="195222"/>
                  <a:pt x="318285" y="210965"/>
                  <a:pt x="298866" y="210965"/>
                </a:cubicBezTo>
                <a:lnTo>
                  <a:pt x="35161" y="210965"/>
                </a:lnTo>
                <a:cubicBezTo>
                  <a:pt x="15755" y="210965"/>
                  <a:pt x="0" y="195209"/>
                  <a:pt x="0" y="175803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3" name="Text 41"/>
          <p:cNvSpPr/>
          <p:nvPr/>
        </p:nvSpPr>
        <p:spPr>
          <a:xfrm>
            <a:off x="6410936" y="2601898"/>
            <a:ext cx="386769" cy="21096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10000"/>
              </a:lnSpc>
            </a:pPr>
            <a:r>
              <a:rPr lang="en-US" sz="8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812538" y="2619478"/>
            <a:ext cx="1028453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/api/hotels/1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410936" y="2848023"/>
            <a:ext cx="523895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Mendapatkan detail hotel ID 1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05454" y="3199631"/>
            <a:ext cx="5388389" cy="632894"/>
          </a:xfrm>
          <a:custGeom>
            <a:avLst/>
            <a:gdLst/>
            <a:ahLst/>
            <a:cxnLst/>
            <a:rect l="l" t="t" r="r" b="b"/>
            <a:pathLst>
              <a:path w="5388389" h="632894">
                <a:moveTo>
                  <a:pt x="70321" y="0"/>
                </a:moveTo>
                <a:lnTo>
                  <a:pt x="5318068" y="0"/>
                </a:lnTo>
                <a:cubicBezTo>
                  <a:pt x="5356906" y="0"/>
                  <a:pt x="5388389" y="31484"/>
                  <a:pt x="5388389" y="70321"/>
                </a:cubicBezTo>
                <a:lnTo>
                  <a:pt x="5388389" y="562573"/>
                </a:lnTo>
                <a:cubicBezTo>
                  <a:pt x="5388389" y="601410"/>
                  <a:pt x="5356906" y="632894"/>
                  <a:pt x="5318068" y="632894"/>
                </a:cubicBezTo>
                <a:lnTo>
                  <a:pt x="70321" y="632894"/>
                </a:lnTo>
                <a:cubicBezTo>
                  <a:pt x="31484" y="632894"/>
                  <a:pt x="0" y="601410"/>
                  <a:pt x="0" y="562573"/>
                </a:cubicBezTo>
                <a:lnTo>
                  <a:pt x="0" y="70321"/>
                </a:lnTo>
                <a:cubicBezTo>
                  <a:pt x="0" y="31510"/>
                  <a:pt x="31510" y="0"/>
                  <a:pt x="70321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6410936" y="3305113"/>
            <a:ext cx="334027" cy="210965"/>
          </a:xfrm>
          <a:custGeom>
            <a:avLst/>
            <a:gdLst/>
            <a:ahLst/>
            <a:cxnLst/>
            <a:rect l="l" t="t" r="r" b="b"/>
            <a:pathLst>
              <a:path w="334027" h="210965">
                <a:moveTo>
                  <a:pt x="35161" y="0"/>
                </a:moveTo>
                <a:lnTo>
                  <a:pt x="298866" y="0"/>
                </a:lnTo>
                <a:cubicBezTo>
                  <a:pt x="318272" y="0"/>
                  <a:pt x="334027" y="15755"/>
                  <a:pt x="334027" y="35161"/>
                </a:cubicBezTo>
                <a:lnTo>
                  <a:pt x="334027" y="175803"/>
                </a:lnTo>
                <a:cubicBezTo>
                  <a:pt x="334027" y="195222"/>
                  <a:pt x="318285" y="210965"/>
                  <a:pt x="298866" y="210965"/>
                </a:cubicBezTo>
                <a:lnTo>
                  <a:pt x="35161" y="210965"/>
                </a:lnTo>
                <a:cubicBezTo>
                  <a:pt x="15755" y="210965"/>
                  <a:pt x="0" y="195209"/>
                  <a:pt x="0" y="175803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8" name="Text 46"/>
          <p:cNvSpPr/>
          <p:nvPr/>
        </p:nvSpPr>
        <p:spPr>
          <a:xfrm>
            <a:off x="6410936" y="3305113"/>
            <a:ext cx="386769" cy="21096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10000"/>
              </a:lnSpc>
            </a:pPr>
            <a:r>
              <a:rPr lang="en-US" sz="8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812538" y="3322694"/>
            <a:ext cx="1467963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/api/hotels/1/rooms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410936" y="3551239"/>
            <a:ext cx="523895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Mendapatkan kamar hotel ID 1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05454" y="3902846"/>
            <a:ext cx="5388389" cy="632894"/>
          </a:xfrm>
          <a:custGeom>
            <a:avLst/>
            <a:gdLst/>
            <a:ahLst/>
            <a:cxnLst/>
            <a:rect l="l" t="t" r="r" b="b"/>
            <a:pathLst>
              <a:path w="5388389" h="632894">
                <a:moveTo>
                  <a:pt x="70321" y="0"/>
                </a:moveTo>
                <a:lnTo>
                  <a:pt x="5318068" y="0"/>
                </a:lnTo>
                <a:cubicBezTo>
                  <a:pt x="5356906" y="0"/>
                  <a:pt x="5388389" y="31484"/>
                  <a:pt x="5388389" y="70321"/>
                </a:cubicBezTo>
                <a:lnTo>
                  <a:pt x="5388389" y="562573"/>
                </a:lnTo>
                <a:cubicBezTo>
                  <a:pt x="5388389" y="601410"/>
                  <a:pt x="5356906" y="632894"/>
                  <a:pt x="5318068" y="632894"/>
                </a:cubicBezTo>
                <a:lnTo>
                  <a:pt x="70321" y="632894"/>
                </a:lnTo>
                <a:cubicBezTo>
                  <a:pt x="31484" y="632894"/>
                  <a:pt x="0" y="601410"/>
                  <a:pt x="0" y="562573"/>
                </a:cubicBezTo>
                <a:lnTo>
                  <a:pt x="0" y="70321"/>
                </a:lnTo>
                <a:cubicBezTo>
                  <a:pt x="0" y="31510"/>
                  <a:pt x="31510" y="0"/>
                  <a:pt x="70321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6410936" y="4008329"/>
            <a:ext cx="395559" cy="210965"/>
          </a:xfrm>
          <a:custGeom>
            <a:avLst/>
            <a:gdLst/>
            <a:ahLst/>
            <a:cxnLst/>
            <a:rect l="l" t="t" r="r" b="b"/>
            <a:pathLst>
              <a:path w="395559" h="210965">
                <a:moveTo>
                  <a:pt x="35161" y="0"/>
                </a:moveTo>
                <a:lnTo>
                  <a:pt x="360397" y="0"/>
                </a:lnTo>
                <a:cubicBezTo>
                  <a:pt x="379803" y="0"/>
                  <a:pt x="395559" y="15755"/>
                  <a:pt x="395559" y="35161"/>
                </a:cubicBezTo>
                <a:lnTo>
                  <a:pt x="395559" y="175803"/>
                </a:lnTo>
                <a:cubicBezTo>
                  <a:pt x="395559" y="195222"/>
                  <a:pt x="379816" y="210965"/>
                  <a:pt x="360397" y="210965"/>
                </a:cubicBezTo>
                <a:lnTo>
                  <a:pt x="35161" y="210965"/>
                </a:lnTo>
                <a:cubicBezTo>
                  <a:pt x="15755" y="210965"/>
                  <a:pt x="0" y="195209"/>
                  <a:pt x="0" y="175803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53" name="Text 51"/>
          <p:cNvSpPr/>
          <p:nvPr/>
        </p:nvSpPr>
        <p:spPr>
          <a:xfrm>
            <a:off x="6410936" y="4008329"/>
            <a:ext cx="448300" cy="21096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10000"/>
              </a:lnSpc>
            </a:pPr>
            <a:r>
              <a:rPr lang="en-US" sz="8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875992" y="4025909"/>
            <a:ext cx="1028453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/api/bookings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410936" y="4254454"/>
            <a:ext cx="523895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Membuat booking baru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05454" y="4606062"/>
            <a:ext cx="5388389" cy="632894"/>
          </a:xfrm>
          <a:custGeom>
            <a:avLst/>
            <a:gdLst/>
            <a:ahLst/>
            <a:cxnLst/>
            <a:rect l="l" t="t" r="r" b="b"/>
            <a:pathLst>
              <a:path w="5388389" h="632894">
                <a:moveTo>
                  <a:pt x="70321" y="0"/>
                </a:moveTo>
                <a:lnTo>
                  <a:pt x="5318068" y="0"/>
                </a:lnTo>
                <a:cubicBezTo>
                  <a:pt x="5356906" y="0"/>
                  <a:pt x="5388389" y="31484"/>
                  <a:pt x="5388389" y="70321"/>
                </a:cubicBezTo>
                <a:lnTo>
                  <a:pt x="5388389" y="562573"/>
                </a:lnTo>
                <a:cubicBezTo>
                  <a:pt x="5388389" y="601410"/>
                  <a:pt x="5356906" y="632894"/>
                  <a:pt x="5318068" y="632894"/>
                </a:cubicBezTo>
                <a:lnTo>
                  <a:pt x="70321" y="632894"/>
                </a:lnTo>
                <a:cubicBezTo>
                  <a:pt x="31484" y="632894"/>
                  <a:pt x="0" y="601410"/>
                  <a:pt x="0" y="562573"/>
                </a:cubicBezTo>
                <a:lnTo>
                  <a:pt x="0" y="70321"/>
                </a:lnTo>
                <a:cubicBezTo>
                  <a:pt x="0" y="31510"/>
                  <a:pt x="31510" y="0"/>
                  <a:pt x="70321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6410936" y="4711544"/>
            <a:ext cx="334027" cy="210965"/>
          </a:xfrm>
          <a:custGeom>
            <a:avLst/>
            <a:gdLst/>
            <a:ahLst/>
            <a:cxnLst/>
            <a:rect l="l" t="t" r="r" b="b"/>
            <a:pathLst>
              <a:path w="334027" h="210965">
                <a:moveTo>
                  <a:pt x="35161" y="0"/>
                </a:moveTo>
                <a:lnTo>
                  <a:pt x="298866" y="0"/>
                </a:lnTo>
                <a:cubicBezTo>
                  <a:pt x="318272" y="0"/>
                  <a:pt x="334027" y="15755"/>
                  <a:pt x="334027" y="35161"/>
                </a:cubicBezTo>
                <a:lnTo>
                  <a:pt x="334027" y="175803"/>
                </a:lnTo>
                <a:cubicBezTo>
                  <a:pt x="334027" y="195222"/>
                  <a:pt x="318285" y="210965"/>
                  <a:pt x="298866" y="210965"/>
                </a:cubicBezTo>
                <a:lnTo>
                  <a:pt x="35161" y="210965"/>
                </a:lnTo>
                <a:cubicBezTo>
                  <a:pt x="15755" y="210965"/>
                  <a:pt x="0" y="195209"/>
                  <a:pt x="0" y="175803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F0B100"/>
          </a:solidFill>
          <a:ln/>
        </p:spPr>
      </p:sp>
      <p:sp>
        <p:nvSpPr>
          <p:cNvPr id="58" name="Text 56"/>
          <p:cNvSpPr/>
          <p:nvPr/>
        </p:nvSpPr>
        <p:spPr>
          <a:xfrm>
            <a:off x="6410936" y="4711544"/>
            <a:ext cx="386769" cy="21096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10000"/>
              </a:lnSpc>
            </a:pPr>
            <a:r>
              <a:rPr lang="en-US" sz="8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PUT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812538" y="4729125"/>
            <a:ext cx="1318529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/api/bookings/123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410936" y="4957670"/>
            <a:ext cx="523895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 booking ID 123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05454" y="5309278"/>
            <a:ext cx="5388389" cy="632894"/>
          </a:xfrm>
          <a:custGeom>
            <a:avLst/>
            <a:gdLst/>
            <a:ahLst/>
            <a:cxnLst/>
            <a:rect l="l" t="t" r="r" b="b"/>
            <a:pathLst>
              <a:path w="5388389" h="632894">
                <a:moveTo>
                  <a:pt x="70321" y="0"/>
                </a:moveTo>
                <a:lnTo>
                  <a:pt x="5318068" y="0"/>
                </a:lnTo>
                <a:cubicBezTo>
                  <a:pt x="5356906" y="0"/>
                  <a:pt x="5388389" y="31484"/>
                  <a:pt x="5388389" y="70321"/>
                </a:cubicBezTo>
                <a:lnTo>
                  <a:pt x="5388389" y="562573"/>
                </a:lnTo>
                <a:cubicBezTo>
                  <a:pt x="5388389" y="601410"/>
                  <a:pt x="5356906" y="632894"/>
                  <a:pt x="5318068" y="632894"/>
                </a:cubicBezTo>
                <a:lnTo>
                  <a:pt x="70321" y="632894"/>
                </a:lnTo>
                <a:cubicBezTo>
                  <a:pt x="31484" y="632894"/>
                  <a:pt x="0" y="601410"/>
                  <a:pt x="0" y="562573"/>
                </a:cubicBezTo>
                <a:lnTo>
                  <a:pt x="0" y="70321"/>
                </a:lnTo>
                <a:cubicBezTo>
                  <a:pt x="0" y="31510"/>
                  <a:pt x="31510" y="0"/>
                  <a:pt x="70321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6410936" y="5414760"/>
            <a:ext cx="518621" cy="210965"/>
          </a:xfrm>
          <a:custGeom>
            <a:avLst/>
            <a:gdLst/>
            <a:ahLst/>
            <a:cxnLst/>
            <a:rect l="l" t="t" r="r" b="b"/>
            <a:pathLst>
              <a:path w="518621" h="210965">
                <a:moveTo>
                  <a:pt x="35161" y="0"/>
                </a:moveTo>
                <a:lnTo>
                  <a:pt x="483460" y="0"/>
                </a:lnTo>
                <a:cubicBezTo>
                  <a:pt x="502866" y="0"/>
                  <a:pt x="518621" y="15755"/>
                  <a:pt x="518621" y="35161"/>
                </a:cubicBezTo>
                <a:lnTo>
                  <a:pt x="518621" y="175803"/>
                </a:lnTo>
                <a:cubicBezTo>
                  <a:pt x="518621" y="195222"/>
                  <a:pt x="502879" y="210965"/>
                  <a:pt x="483460" y="210965"/>
                </a:cubicBezTo>
                <a:lnTo>
                  <a:pt x="35161" y="210965"/>
                </a:lnTo>
                <a:cubicBezTo>
                  <a:pt x="15755" y="210965"/>
                  <a:pt x="0" y="195209"/>
                  <a:pt x="0" y="175803"/>
                </a:cubicBezTo>
                <a:lnTo>
                  <a:pt x="0" y="35161"/>
                </a:lnTo>
                <a:cubicBezTo>
                  <a:pt x="0" y="15755"/>
                  <a:pt x="15755" y="0"/>
                  <a:pt x="35161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63" name="Text 61"/>
          <p:cNvSpPr/>
          <p:nvPr/>
        </p:nvSpPr>
        <p:spPr>
          <a:xfrm>
            <a:off x="6410936" y="5414760"/>
            <a:ext cx="571363" cy="210965"/>
          </a:xfrm>
          <a:prstGeom prst="rect">
            <a:avLst/>
          </a:prstGeom>
          <a:noFill/>
          <a:ln/>
        </p:spPr>
        <p:txBody>
          <a:bodyPr wrap="square" lIns="70322" tIns="35161" rIns="70322" bIns="35161" rtlCol="0" anchor="ctr"/>
          <a:lstStyle/>
          <a:p>
            <a:pPr>
              <a:lnSpc>
                <a:spcPct val="110000"/>
              </a:lnSpc>
            </a:pPr>
            <a:r>
              <a:rPr lang="en-US" sz="8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DELETE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7003038" y="5432340"/>
            <a:ext cx="1318529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/api/bookings/123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410936" y="5660885"/>
            <a:ext cx="523895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Cancel booking ID 123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351608" y="6434422"/>
            <a:ext cx="11488784" cy="421929"/>
          </a:xfrm>
          <a:custGeom>
            <a:avLst/>
            <a:gdLst/>
            <a:ahLst/>
            <a:cxnLst/>
            <a:rect l="l" t="t" r="r" b="b"/>
            <a:pathLst>
              <a:path w="11488784" h="421929">
                <a:moveTo>
                  <a:pt x="105482" y="0"/>
                </a:moveTo>
                <a:lnTo>
                  <a:pt x="11383302" y="0"/>
                </a:lnTo>
                <a:cubicBezTo>
                  <a:pt x="11441558" y="0"/>
                  <a:pt x="11488784" y="47226"/>
                  <a:pt x="11488784" y="105482"/>
                </a:cubicBezTo>
                <a:lnTo>
                  <a:pt x="11488784" y="316447"/>
                </a:lnTo>
                <a:cubicBezTo>
                  <a:pt x="11488784" y="374703"/>
                  <a:pt x="11441558" y="421929"/>
                  <a:pt x="11383302" y="421929"/>
                </a:cubicBezTo>
                <a:lnTo>
                  <a:pt x="105482" y="421929"/>
                </a:lnTo>
                <a:cubicBezTo>
                  <a:pt x="47265" y="421929"/>
                  <a:pt x="0" y="374664"/>
                  <a:pt x="0" y="316447"/>
                </a:cubicBezTo>
                <a:lnTo>
                  <a:pt x="0" y="105482"/>
                </a:lnTo>
                <a:cubicBezTo>
                  <a:pt x="0" y="47265"/>
                  <a:pt x="47265" y="0"/>
                  <a:pt x="105482" y="0"/>
                </a:cubicBezTo>
                <a:close/>
              </a:path>
            </a:pathLst>
          </a:custGeom>
          <a:gradFill rotWithShape="1" flip="none">
            <a:gsLst>
              <a:gs pos="0">
                <a:srgbClr val="2A6F6F"/>
              </a:gs>
              <a:gs pos="100000">
                <a:srgbClr val="2A6F6F">
                  <a:alpha val="80000"/>
                </a:srgbClr>
              </a:gs>
            </a:gsLst>
            <a:lin ang="0" scaled="1"/>
          </a:gradFill>
          <a:ln/>
        </p:spPr>
      </p:sp>
      <p:sp>
        <p:nvSpPr>
          <p:cNvPr id="67" name="Shape 65"/>
          <p:cNvSpPr/>
          <p:nvPr/>
        </p:nvSpPr>
        <p:spPr>
          <a:xfrm>
            <a:off x="496646" y="6539905"/>
            <a:ext cx="184594" cy="210965"/>
          </a:xfrm>
          <a:custGeom>
            <a:avLst/>
            <a:gdLst/>
            <a:ahLst/>
            <a:cxnLst/>
            <a:rect l="l" t="t" r="r" b="b"/>
            <a:pathLst>
              <a:path w="184594" h="210965">
                <a:moveTo>
                  <a:pt x="52741" y="-13185"/>
                </a:moveTo>
                <a:cubicBezTo>
                  <a:pt x="60034" y="-13185"/>
                  <a:pt x="65926" y="-7293"/>
                  <a:pt x="65926" y="0"/>
                </a:cubicBezTo>
                <a:lnTo>
                  <a:pt x="65926" y="39556"/>
                </a:lnTo>
                <a:lnTo>
                  <a:pt x="118668" y="39556"/>
                </a:lnTo>
                <a:lnTo>
                  <a:pt x="118668" y="0"/>
                </a:lnTo>
                <a:cubicBezTo>
                  <a:pt x="118668" y="-7293"/>
                  <a:pt x="124560" y="-13185"/>
                  <a:pt x="131853" y="-13185"/>
                </a:cubicBezTo>
                <a:cubicBezTo>
                  <a:pt x="139146" y="-13185"/>
                  <a:pt x="145038" y="-7293"/>
                  <a:pt x="145038" y="0"/>
                </a:cubicBezTo>
                <a:lnTo>
                  <a:pt x="145038" y="39556"/>
                </a:lnTo>
                <a:lnTo>
                  <a:pt x="171409" y="39556"/>
                </a:lnTo>
                <a:cubicBezTo>
                  <a:pt x="178702" y="39556"/>
                  <a:pt x="184594" y="45448"/>
                  <a:pt x="184594" y="52741"/>
                </a:cubicBezTo>
                <a:cubicBezTo>
                  <a:pt x="184594" y="60034"/>
                  <a:pt x="178702" y="65926"/>
                  <a:pt x="171409" y="65926"/>
                </a:cubicBezTo>
                <a:lnTo>
                  <a:pt x="171409" y="92297"/>
                </a:lnTo>
                <a:cubicBezTo>
                  <a:pt x="171409" y="131482"/>
                  <a:pt x="142896" y="164033"/>
                  <a:pt x="105482" y="170296"/>
                </a:cubicBezTo>
                <a:lnTo>
                  <a:pt x="105482" y="197779"/>
                </a:lnTo>
                <a:cubicBezTo>
                  <a:pt x="105482" y="205072"/>
                  <a:pt x="99590" y="210965"/>
                  <a:pt x="92297" y="210965"/>
                </a:cubicBezTo>
                <a:cubicBezTo>
                  <a:pt x="85004" y="210965"/>
                  <a:pt x="79112" y="205072"/>
                  <a:pt x="79112" y="197779"/>
                </a:cubicBezTo>
                <a:lnTo>
                  <a:pt x="79112" y="170296"/>
                </a:lnTo>
                <a:cubicBezTo>
                  <a:pt x="41698" y="164033"/>
                  <a:pt x="13185" y="131482"/>
                  <a:pt x="13185" y="92297"/>
                </a:cubicBezTo>
                <a:lnTo>
                  <a:pt x="13185" y="65926"/>
                </a:lnTo>
                <a:cubicBezTo>
                  <a:pt x="5892" y="65926"/>
                  <a:pt x="0" y="60034"/>
                  <a:pt x="0" y="52741"/>
                </a:cubicBezTo>
                <a:cubicBezTo>
                  <a:pt x="0" y="45448"/>
                  <a:pt x="5892" y="39556"/>
                  <a:pt x="13185" y="39556"/>
                </a:cubicBezTo>
                <a:lnTo>
                  <a:pt x="39556" y="39556"/>
                </a:lnTo>
                <a:lnTo>
                  <a:pt x="39556" y="0"/>
                </a:lnTo>
                <a:cubicBezTo>
                  <a:pt x="39556" y="-7293"/>
                  <a:pt x="45448" y="-13185"/>
                  <a:pt x="52741" y="-13185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68" name="Text 66"/>
          <p:cNvSpPr/>
          <p:nvPr/>
        </p:nvSpPr>
        <p:spPr>
          <a:xfrm>
            <a:off x="826278" y="6539905"/>
            <a:ext cx="8060609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Integration Flow:</a:t>
            </a:r>
            <a:pPr>
              <a:lnSpc>
                <a:spcPct val="130000"/>
              </a:lnSpc>
            </a:pPr>
            <a:r>
              <a:rPr lang="en-US" sz="1107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Front-End (JavaScript) → HTTP Request → Back-End API → Database → Response (JSON) → Front-End Update UI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Best Practices &amp; Keamanan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381000" y="1238250"/>
            <a:ext cx="3733800" cy="2381250"/>
          </a:xfrm>
          <a:custGeom>
            <a:avLst/>
            <a:gdLst/>
            <a:ahLst/>
            <a:cxnLst/>
            <a:rect l="l" t="t" r="r" b="b"/>
            <a:pathLst>
              <a:path w="3733800" h="238125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2266950"/>
                </a:lnTo>
                <a:cubicBezTo>
                  <a:pt x="3733800" y="2330034"/>
                  <a:pt x="3682584" y="2381250"/>
                  <a:pt x="3619500" y="2381250"/>
                </a:cubicBezTo>
                <a:lnTo>
                  <a:pt x="114300" y="2381250"/>
                </a:lnTo>
                <a:cubicBezTo>
                  <a:pt x="51216" y="2381250"/>
                  <a:pt x="0" y="2330034"/>
                  <a:pt x="0" y="2266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81000" y="1238250"/>
            <a:ext cx="3733800" cy="38100"/>
          </a:xfrm>
          <a:custGeom>
            <a:avLst/>
            <a:gdLst/>
            <a:ahLst/>
            <a:cxnLst/>
            <a:rect l="l" t="t" r="r" b="b"/>
            <a:pathLst>
              <a:path w="3733800" h="3810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7" name="Shape 5"/>
          <p:cNvSpPr/>
          <p:nvPr/>
        </p:nvSpPr>
        <p:spPr>
          <a:xfrm>
            <a:off x="495300" y="137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8" name="Shape 6"/>
          <p:cNvSpPr/>
          <p:nvPr/>
        </p:nvSpPr>
        <p:spPr>
          <a:xfrm>
            <a:off x="571500" y="1447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876300" y="1390650"/>
            <a:ext cx="102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Validasi Input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95300" y="1752600"/>
            <a:ext cx="35814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Selalu validasi data dari user sebelum diproses: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95300" y="2038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600075" y="2133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3" name="Text 11"/>
          <p:cNvSpPr/>
          <p:nvPr/>
        </p:nvSpPr>
        <p:spPr>
          <a:xfrm>
            <a:off x="790575" y="2114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Cek tipe data (string, number, date)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95300" y="2419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00075" y="2514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6" name="Text 14"/>
          <p:cNvSpPr/>
          <p:nvPr/>
        </p:nvSpPr>
        <p:spPr>
          <a:xfrm>
            <a:off x="790575" y="2495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Validasi format (email, phone)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95300" y="2800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600075" y="2895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9" name="Text 17"/>
          <p:cNvSpPr/>
          <p:nvPr/>
        </p:nvSpPr>
        <p:spPr>
          <a:xfrm>
            <a:off x="790575" y="2876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Batasi panjang input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95300" y="3181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00075" y="3276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22" name="Text 20"/>
          <p:cNvSpPr/>
          <p:nvPr/>
        </p:nvSpPr>
        <p:spPr>
          <a:xfrm>
            <a:off x="790575" y="3257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Whitelist allowed characters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229100" y="1238250"/>
            <a:ext cx="3733800" cy="2381250"/>
          </a:xfrm>
          <a:custGeom>
            <a:avLst/>
            <a:gdLst/>
            <a:ahLst/>
            <a:cxnLst/>
            <a:rect l="l" t="t" r="r" b="b"/>
            <a:pathLst>
              <a:path w="3733800" h="238125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2266950"/>
                </a:lnTo>
                <a:cubicBezTo>
                  <a:pt x="3733800" y="2330034"/>
                  <a:pt x="3682584" y="2381250"/>
                  <a:pt x="3619500" y="2381250"/>
                </a:cubicBezTo>
                <a:lnTo>
                  <a:pt x="114300" y="2381250"/>
                </a:lnTo>
                <a:cubicBezTo>
                  <a:pt x="51216" y="2381250"/>
                  <a:pt x="0" y="2330034"/>
                  <a:pt x="0" y="2266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4229100" y="1238250"/>
            <a:ext cx="3733800" cy="38100"/>
          </a:xfrm>
          <a:custGeom>
            <a:avLst/>
            <a:gdLst/>
            <a:ahLst/>
            <a:cxnLst/>
            <a:rect l="l" t="t" r="r" b="b"/>
            <a:pathLst>
              <a:path w="3733800" h="3810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5" name="Shape 23"/>
          <p:cNvSpPr/>
          <p:nvPr/>
        </p:nvSpPr>
        <p:spPr>
          <a:xfrm>
            <a:off x="4343400" y="137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6" name="Shape 24"/>
          <p:cNvSpPr/>
          <p:nvPr/>
        </p:nvSpPr>
        <p:spPr>
          <a:xfrm>
            <a:off x="4419600" y="1447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4724400" y="139065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SQL Injection Prevention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343400" y="1752600"/>
            <a:ext cx="35814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Lindungi database dari serangan SQL injection: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343400" y="2038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4448175" y="2133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31" name="Text 29"/>
          <p:cNvSpPr/>
          <p:nvPr/>
        </p:nvSpPr>
        <p:spPr>
          <a:xfrm>
            <a:off x="4638675" y="2114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Gunakan </a:t>
            </a:r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parameterized queries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343400" y="2419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4448175" y="2514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34" name="Text 32"/>
          <p:cNvSpPr/>
          <p:nvPr/>
        </p:nvSpPr>
        <p:spPr>
          <a:xfrm>
            <a:off x="4638675" y="2495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Hindari string concatenation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343400" y="2800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4448175" y="2895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37" name="Text 35"/>
          <p:cNvSpPr/>
          <p:nvPr/>
        </p:nvSpPr>
        <p:spPr>
          <a:xfrm>
            <a:off x="4638675" y="2876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Gunakan ORM (Object-Relational Mapping)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343400" y="3181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4448175" y="3276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0" name="Text 38"/>
          <p:cNvSpPr/>
          <p:nvPr/>
        </p:nvSpPr>
        <p:spPr>
          <a:xfrm>
            <a:off x="4638675" y="3257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Escape special characters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077200" y="1238250"/>
            <a:ext cx="3733800" cy="2381250"/>
          </a:xfrm>
          <a:custGeom>
            <a:avLst/>
            <a:gdLst/>
            <a:ahLst/>
            <a:cxnLst/>
            <a:rect l="l" t="t" r="r" b="b"/>
            <a:pathLst>
              <a:path w="3733800" h="238125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2266950"/>
                </a:lnTo>
                <a:cubicBezTo>
                  <a:pt x="3733800" y="2330034"/>
                  <a:pt x="3682584" y="2381250"/>
                  <a:pt x="3619500" y="2381250"/>
                </a:cubicBezTo>
                <a:lnTo>
                  <a:pt x="114300" y="2381250"/>
                </a:lnTo>
                <a:cubicBezTo>
                  <a:pt x="51216" y="2381250"/>
                  <a:pt x="0" y="2330034"/>
                  <a:pt x="0" y="2266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42" name="Shape 40"/>
          <p:cNvSpPr/>
          <p:nvPr/>
        </p:nvSpPr>
        <p:spPr>
          <a:xfrm>
            <a:off x="8077200" y="1238250"/>
            <a:ext cx="3733800" cy="38100"/>
          </a:xfrm>
          <a:custGeom>
            <a:avLst/>
            <a:gdLst/>
            <a:ahLst/>
            <a:cxnLst/>
            <a:rect l="l" t="t" r="r" b="b"/>
            <a:pathLst>
              <a:path w="3733800" h="3810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3" name="Shape 41"/>
          <p:cNvSpPr/>
          <p:nvPr/>
        </p:nvSpPr>
        <p:spPr>
          <a:xfrm>
            <a:off x="8191500" y="137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4" name="Shape 42"/>
          <p:cNvSpPr/>
          <p:nvPr/>
        </p:nvSpPr>
        <p:spPr>
          <a:xfrm>
            <a:off x="8286750" y="14478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5" name="Text 43"/>
          <p:cNvSpPr/>
          <p:nvPr/>
        </p:nvSpPr>
        <p:spPr>
          <a:xfrm>
            <a:off x="8572500" y="1390650"/>
            <a:ext cx="1257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HTTPS &amp; SSL/TLS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191500" y="1752600"/>
            <a:ext cx="35814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Enkripsi komunikasi antara user dan server: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191500" y="2038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8296275" y="2133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9" name="Text 47"/>
          <p:cNvSpPr/>
          <p:nvPr/>
        </p:nvSpPr>
        <p:spPr>
          <a:xfrm>
            <a:off x="8486775" y="2114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Selalu gunakan </a:t>
            </a:r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HTTPS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(SSL certificate)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191500" y="2419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8296275" y="2514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2" name="Text 50"/>
          <p:cNvSpPr/>
          <p:nvPr/>
        </p:nvSpPr>
        <p:spPr>
          <a:xfrm>
            <a:off x="8486775" y="2495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Enkripsi data sensitif (password, CC)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191500" y="2800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8296275" y="2895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5" name="Text 53"/>
          <p:cNvSpPr/>
          <p:nvPr/>
        </p:nvSpPr>
        <p:spPr>
          <a:xfrm>
            <a:off x="8486775" y="2876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Redirect HTTP ke HTTPS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191500" y="318135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8296275" y="3276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8" name="Text 56"/>
          <p:cNvSpPr/>
          <p:nvPr/>
        </p:nvSpPr>
        <p:spPr>
          <a:xfrm>
            <a:off x="8486775" y="325755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 SSL certificate secara berkala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381000" y="3752850"/>
            <a:ext cx="3733800" cy="2305050"/>
          </a:xfrm>
          <a:custGeom>
            <a:avLst/>
            <a:gdLst/>
            <a:ahLst/>
            <a:cxnLst/>
            <a:rect l="l" t="t" r="r" b="b"/>
            <a:pathLst>
              <a:path w="3733800" h="230505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2190743"/>
                </a:lnTo>
                <a:cubicBezTo>
                  <a:pt x="3733800" y="2253873"/>
                  <a:pt x="3682623" y="2305050"/>
                  <a:pt x="3619493" y="2305050"/>
                </a:cubicBezTo>
                <a:lnTo>
                  <a:pt x="114307" y="2305050"/>
                </a:lnTo>
                <a:cubicBezTo>
                  <a:pt x="51177" y="2305050"/>
                  <a:pt x="0" y="2253873"/>
                  <a:pt x="0" y="219074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60" name="Shape 58"/>
          <p:cNvSpPr/>
          <p:nvPr/>
        </p:nvSpPr>
        <p:spPr>
          <a:xfrm>
            <a:off x="381000" y="3752850"/>
            <a:ext cx="3733800" cy="38100"/>
          </a:xfrm>
          <a:custGeom>
            <a:avLst/>
            <a:gdLst/>
            <a:ahLst/>
            <a:cxnLst/>
            <a:rect l="l" t="t" r="r" b="b"/>
            <a:pathLst>
              <a:path w="3733800" h="3810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61" name="Shape 59"/>
          <p:cNvSpPr/>
          <p:nvPr/>
        </p:nvSpPr>
        <p:spPr>
          <a:xfrm>
            <a:off x="495300" y="3886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62" name="Shape 60"/>
          <p:cNvSpPr/>
          <p:nvPr/>
        </p:nvSpPr>
        <p:spPr>
          <a:xfrm>
            <a:off x="561975" y="39624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88463" y="152400"/>
                </a:lnTo>
                <a:cubicBezTo>
                  <a:pt x="77688" y="139720"/>
                  <a:pt x="71438" y="123379"/>
                  <a:pt x="71438" y="106085"/>
                </a:cubicBezTo>
                <a:lnTo>
                  <a:pt x="71438" y="96828"/>
                </a:lnTo>
                <a:cubicBezTo>
                  <a:pt x="71438" y="94655"/>
                  <a:pt x="71735" y="92512"/>
                  <a:pt x="72301" y="90487"/>
                </a:cubicBezTo>
                <a:lnTo>
                  <a:pt x="57835" y="90487"/>
                </a:lnTo>
                <a:close/>
                <a:moveTo>
                  <a:pt x="132546" y="145405"/>
                </a:moveTo>
                <a:lnTo>
                  <a:pt x="128588" y="147280"/>
                </a:lnTo>
                <a:lnTo>
                  <a:pt x="128588" y="91291"/>
                </a:lnTo>
                <a:lnTo>
                  <a:pt x="157163" y="100816"/>
                </a:lnTo>
                <a:lnTo>
                  <a:pt x="157163" y="106650"/>
                </a:lnTo>
                <a:cubicBezTo>
                  <a:pt x="157163" y="123259"/>
                  <a:pt x="147578" y="138351"/>
                  <a:pt x="132546" y="145435"/>
                </a:cubicBezTo>
                <a:close/>
                <a:moveTo>
                  <a:pt x="125581" y="77242"/>
                </a:moveTo>
                <a:lnTo>
                  <a:pt x="92244" y="88344"/>
                </a:lnTo>
                <a:cubicBezTo>
                  <a:pt x="88344" y="89654"/>
                  <a:pt x="85725" y="93285"/>
                  <a:pt x="85725" y="97393"/>
                </a:cubicBezTo>
                <a:lnTo>
                  <a:pt x="85725" y="106650"/>
                </a:lnTo>
                <a:cubicBezTo>
                  <a:pt x="85725" y="128796"/>
                  <a:pt x="98524" y="148947"/>
                  <a:pt x="118527" y="158353"/>
                </a:cubicBezTo>
                <a:lnTo>
                  <a:pt x="124033" y="160943"/>
                </a:lnTo>
                <a:cubicBezTo>
                  <a:pt x="125462" y="161598"/>
                  <a:pt x="127010" y="161955"/>
                  <a:pt x="128558" y="161955"/>
                </a:cubicBezTo>
                <a:cubicBezTo>
                  <a:pt x="130106" y="161955"/>
                  <a:pt x="131683" y="161598"/>
                  <a:pt x="133082" y="160943"/>
                </a:cubicBezTo>
                <a:lnTo>
                  <a:pt x="138589" y="158353"/>
                </a:lnTo>
                <a:cubicBezTo>
                  <a:pt x="158651" y="148917"/>
                  <a:pt x="171450" y="128766"/>
                  <a:pt x="171450" y="106620"/>
                </a:cubicBezTo>
                <a:lnTo>
                  <a:pt x="171450" y="97363"/>
                </a:lnTo>
                <a:cubicBezTo>
                  <a:pt x="171450" y="93256"/>
                  <a:pt x="168831" y="89624"/>
                  <a:pt x="164931" y="88315"/>
                </a:cubicBezTo>
                <a:lnTo>
                  <a:pt x="131594" y="77212"/>
                </a:lnTo>
                <a:cubicBezTo>
                  <a:pt x="129629" y="76557"/>
                  <a:pt x="127516" y="76557"/>
                  <a:pt x="125581" y="7721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3" name="Text 61"/>
          <p:cNvSpPr/>
          <p:nvPr/>
        </p:nvSpPr>
        <p:spPr>
          <a:xfrm>
            <a:off x="876300" y="3905250"/>
            <a:ext cx="2219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Authentication &amp; Authorization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495300" y="4291013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65" name="Shape 63"/>
          <p:cNvSpPr/>
          <p:nvPr/>
        </p:nvSpPr>
        <p:spPr>
          <a:xfrm>
            <a:off x="600075" y="438626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66" name="Text 64"/>
          <p:cNvSpPr/>
          <p:nvPr/>
        </p:nvSpPr>
        <p:spPr>
          <a:xfrm>
            <a:off x="790575" y="4367213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Gunakan </a:t>
            </a:r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JWT (JSON Web Token)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atau session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95300" y="4719638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68" name="Shape 66"/>
          <p:cNvSpPr/>
          <p:nvPr/>
        </p:nvSpPr>
        <p:spPr>
          <a:xfrm>
            <a:off x="600075" y="481488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69" name="Text 67"/>
          <p:cNvSpPr/>
          <p:nvPr/>
        </p:nvSpPr>
        <p:spPr>
          <a:xfrm>
            <a:off x="790575" y="4795838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Hash password dengan </a:t>
            </a:r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bcrypt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495300" y="5148263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71" name="Shape 69"/>
          <p:cNvSpPr/>
          <p:nvPr/>
        </p:nvSpPr>
        <p:spPr>
          <a:xfrm>
            <a:off x="600075" y="524351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72" name="Text 70"/>
          <p:cNvSpPr/>
          <p:nvPr/>
        </p:nvSpPr>
        <p:spPr>
          <a:xfrm>
            <a:off x="790575" y="5224463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Implementasi </a:t>
            </a:r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role-based access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(admin, user)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495300" y="5576888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74" name="Shape 72"/>
          <p:cNvSpPr/>
          <p:nvPr/>
        </p:nvSpPr>
        <p:spPr>
          <a:xfrm>
            <a:off x="600075" y="567213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75" name="Text 73"/>
          <p:cNvSpPr/>
          <p:nvPr/>
        </p:nvSpPr>
        <p:spPr>
          <a:xfrm>
            <a:off x="790575" y="5653088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Rate limiting untuk mencegah brute force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4229100" y="3752850"/>
            <a:ext cx="3733800" cy="2305050"/>
          </a:xfrm>
          <a:custGeom>
            <a:avLst/>
            <a:gdLst/>
            <a:ahLst/>
            <a:cxnLst/>
            <a:rect l="l" t="t" r="r" b="b"/>
            <a:pathLst>
              <a:path w="3733800" h="230505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2190743"/>
                </a:lnTo>
                <a:cubicBezTo>
                  <a:pt x="3733800" y="2253873"/>
                  <a:pt x="3682623" y="2305050"/>
                  <a:pt x="3619493" y="2305050"/>
                </a:cubicBezTo>
                <a:lnTo>
                  <a:pt x="114307" y="2305050"/>
                </a:lnTo>
                <a:cubicBezTo>
                  <a:pt x="51177" y="2305050"/>
                  <a:pt x="0" y="2253873"/>
                  <a:pt x="0" y="219074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77" name="Shape 75"/>
          <p:cNvSpPr/>
          <p:nvPr/>
        </p:nvSpPr>
        <p:spPr>
          <a:xfrm>
            <a:off x="4229100" y="3752850"/>
            <a:ext cx="3733800" cy="38100"/>
          </a:xfrm>
          <a:custGeom>
            <a:avLst/>
            <a:gdLst/>
            <a:ahLst/>
            <a:cxnLst/>
            <a:rect l="l" t="t" r="r" b="b"/>
            <a:pathLst>
              <a:path w="3733800" h="3810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78" name="Shape 76"/>
          <p:cNvSpPr/>
          <p:nvPr/>
        </p:nvSpPr>
        <p:spPr>
          <a:xfrm>
            <a:off x="4343400" y="3886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79" name="Shape 77"/>
          <p:cNvSpPr/>
          <p:nvPr/>
        </p:nvSpPr>
        <p:spPr>
          <a:xfrm>
            <a:off x="4410075" y="39624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07394" y="357"/>
                </a:moveTo>
                <a:cubicBezTo>
                  <a:pt x="102334" y="-1101"/>
                  <a:pt x="97066" y="1845"/>
                  <a:pt x="95607" y="6906"/>
                </a:cubicBezTo>
                <a:lnTo>
                  <a:pt x="57507" y="140256"/>
                </a:lnTo>
                <a:cubicBezTo>
                  <a:pt x="56049" y="145316"/>
                  <a:pt x="58995" y="150584"/>
                  <a:pt x="64056" y="152043"/>
                </a:cubicBezTo>
                <a:cubicBezTo>
                  <a:pt x="69116" y="153501"/>
                  <a:pt x="74384" y="150555"/>
                  <a:pt x="75843" y="145494"/>
                </a:cubicBezTo>
                <a:lnTo>
                  <a:pt x="113943" y="12144"/>
                </a:lnTo>
                <a:cubicBezTo>
                  <a:pt x="115401" y="7084"/>
                  <a:pt x="112455" y="1816"/>
                  <a:pt x="107394" y="357"/>
                </a:cubicBezTo>
                <a:close/>
                <a:moveTo>
                  <a:pt x="126623" y="40868"/>
                </a:moveTo>
                <a:cubicBezTo>
                  <a:pt x="122902" y="44589"/>
                  <a:pt x="122902" y="50631"/>
                  <a:pt x="126623" y="54352"/>
                </a:cubicBezTo>
                <a:lnTo>
                  <a:pt x="148471" y="76200"/>
                </a:lnTo>
                <a:lnTo>
                  <a:pt x="126623" y="98048"/>
                </a:lnTo>
                <a:cubicBezTo>
                  <a:pt x="122902" y="101769"/>
                  <a:pt x="122902" y="107811"/>
                  <a:pt x="126623" y="111532"/>
                </a:cubicBezTo>
                <a:cubicBezTo>
                  <a:pt x="130344" y="115253"/>
                  <a:pt x="136386" y="115253"/>
                  <a:pt x="140107" y="111532"/>
                </a:cubicBezTo>
                <a:lnTo>
                  <a:pt x="168682" y="82957"/>
                </a:lnTo>
                <a:cubicBezTo>
                  <a:pt x="172403" y="79236"/>
                  <a:pt x="172403" y="73194"/>
                  <a:pt x="168682" y="69473"/>
                </a:cubicBezTo>
                <a:lnTo>
                  <a:pt x="140107" y="40898"/>
                </a:lnTo>
                <a:cubicBezTo>
                  <a:pt x="136386" y="37177"/>
                  <a:pt x="130344" y="37177"/>
                  <a:pt x="126623" y="40898"/>
                </a:cubicBezTo>
                <a:close/>
                <a:moveTo>
                  <a:pt x="44857" y="40868"/>
                </a:moveTo>
                <a:cubicBezTo>
                  <a:pt x="41136" y="37147"/>
                  <a:pt x="35094" y="37147"/>
                  <a:pt x="31373" y="40868"/>
                </a:cubicBezTo>
                <a:lnTo>
                  <a:pt x="2798" y="69443"/>
                </a:lnTo>
                <a:cubicBezTo>
                  <a:pt x="-923" y="73164"/>
                  <a:pt x="-923" y="79206"/>
                  <a:pt x="2798" y="82927"/>
                </a:cubicBezTo>
                <a:lnTo>
                  <a:pt x="31373" y="111502"/>
                </a:lnTo>
                <a:cubicBezTo>
                  <a:pt x="35094" y="115223"/>
                  <a:pt x="41136" y="115223"/>
                  <a:pt x="44857" y="111502"/>
                </a:cubicBezTo>
                <a:cubicBezTo>
                  <a:pt x="48578" y="107781"/>
                  <a:pt x="48578" y="101739"/>
                  <a:pt x="44857" y="98018"/>
                </a:cubicBezTo>
                <a:lnTo>
                  <a:pt x="23009" y="76200"/>
                </a:lnTo>
                <a:lnTo>
                  <a:pt x="44827" y="54352"/>
                </a:lnTo>
                <a:cubicBezTo>
                  <a:pt x="48548" y="50631"/>
                  <a:pt x="48548" y="44589"/>
                  <a:pt x="44827" y="4086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0" name="Text 78"/>
          <p:cNvSpPr/>
          <p:nvPr/>
        </p:nvSpPr>
        <p:spPr>
          <a:xfrm>
            <a:off x="4724400" y="3905250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XSS Prevention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4343400" y="4267200"/>
            <a:ext cx="35814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Lindungi dari Cross-Site Scripting: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4343400" y="4600575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83" name="Shape 81"/>
          <p:cNvSpPr/>
          <p:nvPr/>
        </p:nvSpPr>
        <p:spPr>
          <a:xfrm>
            <a:off x="4448175" y="46958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84" name="Text 82"/>
          <p:cNvSpPr/>
          <p:nvPr/>
        </p:nvSpPr>
        <p:spPr>
          <a:xfrm>
            <a:off x="4638675" y="4676775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Escape output sebelum render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4343400" y="5076825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86" name="Shape 84"/>
          <p:cNvSpPr/>
          <p:nvPr/>
        </p:nvSpPr>
        <p:spPr>
          <a:xfrm>
            <a:off x="4448175" y="517207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87" name="Text 85"/>
          <p:cNvSpPr/>
          <p:nvPr/>
        </p:nvSpPr>
        <p:spPr>
          <a:xfrm>
            <a:off x="4638675" y="5153025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Gunakan Content Security Policy (CSP)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4343400" y="5553075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89" name="Shape 87"/>
          <p:cNvSpPr/>
          <p:nvPr/>
        </p:nvSpPr>
        <p:spPr>
          <a:xfrm>
            <a:off x="4448175" y="56483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90" name="Text 88"/>
          <p:cNvSpPr/>
          <p:nvPr/>
        </p:nvSpPr>
        <p:spPr>
          <a:xfrm>
            <a:off x="4638675" y="5629275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Sanitize HTML jika perlu</a:t>
            </a:r>
            <a:endParaRPr lang="en-US" sz="1600" dirty="0"/>
          </a:p>
        </p:txBody>
      </p:sp>
      <p:sp>
        <p:nvSpPr>
          <p:cNvPr id="91" name="Shape 89"/>
          <p:cNvSpPr/>
          <p:nvPr/>
        </p:nvSpPr>
        <p:spPr>
          <a:xfrm>
            <a:off x="8077200" y="3752850"/>
            <a:ext cx="3733800" cy="2305050"/>
          </a:xfrm>
          <a:custGeom>
            <a:avLst/>
            <a:gdLst/>
            <a:ahLst/>
            <a:cxnLst/>
            <a:rect l="l" t="t" r="r" b="b"/>
            <a:pathLst>
              <a:path w="3733800" h="230505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2190743"/>
                </a:lnTo>
                <a:cubicBezTo>
                  <a:pt x="3733800" y="2253873"/>
                  <a:pt x="3682623" y="2305050"/>
                  <a:pt x="3619493" y="2305050"/>
                </a:cubicBezTo>
                <a:lnTo>
                  <a:pt x="114307" y="2305050"/>
                </a:lnTo>
                <a:cubicBezTo>
                  <a:pt x="51177" y="2305050"/>
                  <a:pt x="0" y="2253873"/>
                  <a:pt x="0" y="219074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92" name="Shape 90"/>
          <p:cNvSpPr/>
          <p:nvPr/>
        </p:nvSpPr>
        <p:spPr>
          <a:xfrm>
            <a:off x="8077200" y="3752850"/>
            <a:ext cx="3733800" cy="38100"/>
          </a:xfrm>
          <a:custGeom>
            <a:avLst/>
            <a:gdLst/>
            <a:ahLst/>
            <a:cxnLst/>
            <a:rect l="l" t="t" r="r" b="b"/>
            <a:pathLst>
              <a:path w="3733800" h="38100">
                <a:moveTo>
                  <a:pt x="38100" y="0"/>
                </a:moveTo>
                <a:lnTo>
                  <a:pt x="3695700" y="0"/>
                </a:lnTo>
                <a:cubicBezTo>
                  <a:pt x="3716728" y="0"/>
                  <a:pt x="3733800" y="17072"/>
                  <a:pt x="3733800" y="38100"/>
                </a:cubicBezTo>
                <a:lnTo>
                  <a:pt x="37338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93" name="Shape 91"/>
          <p:cNvSpPr/>
          <p:nvPr/>
        </p:nvSpPr>
        <p:spPr>
          <a:xfrm>
            <a:off x="8191500" y="3886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94" name="Shape 92"/>
          <p:cNvSpPr/>
          <p:nvPr/>
        </p:nvSpPr>
        <p:spPr>
          <a:xfrm>
            <a:off x="8286750" y="39624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26194" y="19050"/>
                </a:moveTo>
                <a:cubicBezTo>
                  <a:pt x="22235" y="19050"/>
                  <a:pt x="19050" y="22235"/>
                  <a:pt x="19050" y="26194"/>
                </a:cubicBezTo>
                <a:cubicBezTo>
                  <a:pt x="19050" y="30153"/>
                  <a:pt x="22235" y="33338"/>
                  <a:pt x="26194" y="33338"/>
                </a:cubicBezTo>
                <a:lnTo>
                  <a:pt x="40481" y="33338"/>
                </a:lnTo>
                <a:cubicBezTo>
                  <a:pt x="44440" y="33338"/>
                  <a:pt x="47625" y="30153"/>
                  <a:pt x="47625" y="26194"/>
                </a:cubicBezTo>
                <a:cubicBezTo>
                  <a:pt x="47625" y="22235"/>
                  <a:pt x="44440" y="19050"/>
                  <a:pt x="40481" y="19050"/>
                </a:cubicBezTo>
                <a:lnTo>
                  <a:pt x="26194" y="19050"/>
                </a:lnTo>
                <a:close/>
                <a:moveTo>
                  <a:pt x="26194" y="47625"/>
                </a:moveTo>
                <a:cubicBezTo>
                  <a:pt x="22235" y="47625"/>
                  <a:pt x="19050" y="50810"/>
                  <a:pt x="19050" y="54769"/>
                </a:cubicBezTo>
                <a:cubicBezTo>
                  <a:pt x="19050" y="58728"/>
                  <a:pt x="22235" y="61912"/>
                  <a:pt x="26194" y="61912"/>
                </a:cubicBezTo>
                <a:lnTo>
                  <a:pt x="40481" y="61912"/>
                </a:lnTo>
                <a:cubicBezTo>
                  <a:pt x="44440" y="61912"/>
                  <a:pt x="47625" y="58728"/>
                  <a:pt x="47625" y="54769"/>
                </a:cubicBezTo>
                <a:cubicBezTo>
                  <a:pt x="47625" y="50810"/>
                  <a:pt x="44440" y="47625"/>
                  <a:pt x="40481" y="47625"/>
                </a:cubicBezTo>
                <a:lnTo>
                  <a:pt x="26194" y="47625"/>
                </a:lnTo>
                <a:close/>
                <a:moveTo>
                  <a:pt x="47119" y="95250"/>
                </a:moveTo>
                <a:cubicBezTo>
                  <a:pt x="43755" y="95250"/>
                  <a:pt x="40600" y="96768"/>
                  <a:pt x="38517" y="99387"/>
                </a:cubicBezTo>
                <a:lnTo>
                  <a:pt x="20628" y="121741"/>
                </a:lnTo>
                <a:cubicBezTo>
                  <a:pt x="18157" y="124807"/>
                  <a:pt x="18663" y="129332"/>
                  <a:pt x="21729" y="131772"/>
                </a:cubicBezTo>
                <a:cubicBezTo>
                  <a:pt x="24795" y="134213"/>
                  <a:pt x="29319" y="133737"/>
                  <a:pt x="31760" y="130641"/>
                </a:cubicBezTo>
                <a:lnTo>
                  <a:pt x="45780" y="113139"/>
                </a:lnTo>
                <a:lnTo>
                  <a:pt x="50304" y="128230"/>
                </a:lnTo>
                <a:cubicBezTo>
                  <a:pt x="51197" y="131266"/>
                  <a:pt x="53995" y="133320"/>
                  <a:pt x="57150" y="133320"/>
                </a:cubicBezTo>
                <a:lnTo>
                  <a:pt x="88106" y="133320"/>
                </a:lnTo>
                <a:cubicBezTo>
                  <a:pt x="92065" y="133320"/>
                  <a:pt x="95250" y="130135"/>
                  <a:pt x="95250" y="126176"/>
                </a:cubicBezTo>
                <a:cubicBezTo>
                  <a:pt x="95250" y="122218"/>
                  <a:pt x="92065" y="119033"/>
                  <a:pt x="88106" y="119033"/>
                </a:cubicBezTo>
                <a:lnTo>
                  <a:pt x="62478" y="119033"/>
                </a:lnTo>
                <a:lnTo>
                  <a:pt x="57686" y="103078"/>
                </a:lnTo>
                <a:cubicBezTo>
                  <a:pt x="56287" y="98405"/>
                  <a:pt x="52001" y="95220"/>
                  <a:pt x="47119" y="9522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5" name="Text 93"/>
          <p:cNvSpPr/>
          <p:nvPr/>
        </p:nvSpPr>
        <p:spPr>
          <a:xfrm>
            <a:off x="8572500" y="390525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Data Privacy Compliance</a:t>
            </a:r>
            <a:endParaRPr lang="en-US" sz="1600" dirty="0"/>
          </a:p>
        </p:txBody>
      </p:sp>
      <p:sp>
        <p:nvSpPr>
          <p:cNvPr id="96" name="Shape 94"/>
          <p:cNvSpPr/>
          <p:nvPr/>
        </p:nvSpPr>
        <p:spPr>
          <a:xfrm>
            <a:off x="8191500" y="4267200"/>
            <a:ext cx="3505200" cy="533400"/>
          </a:xfrm>
          <a:custGeom>
            <a:avLst/>
            <a:gdLst/>
            <a:ahLst/>
            <a:cxnLst/>
            <a:rect l="l" t="t" r="r" b="b"/>
            <a:pathLst>
              <a:path w="3505200" h="533400">
                <a:moveTo>
                  <a:pt x="76202" y="0"/>
                </a:moveTo>
                <a:lnTo>
                  <a:pt x="3428998" y="0"/>
                </a:lnTo>
                <a:cubicBezTo>
                  <a:pt x="3471083" y="0"/>
                  <a:pt x="3505200" y="34117"/>
                  <a:pt x="3505200" y="76202"/>
                </a:cubicBezTo>
                <a:lnTo>
                  <a:pt x="3505200" y="457198"/>
                </a:lnTo>
                <a:cubicBezTo>
                  <a:pt x="3505200" y="499283"/>
                  <a:pt x="3471083" y="533400"/>
                  <a:pt x="34289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97" name="Shape 95"/>
          <p:cNvSpPr/>
          <p:nvPr/>
        </p:nvSpPr>
        <p:spPr>
          <a:xfrm>
            <a:off x="8296275" y="43624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98" name="Text 96"/>
          <p:cNvSpPr/>
          <p:nvPr/>
        </p:nvSpPr>
        <p:spPr>
          <a:xfrm>
            <a:off x="8486775" y="4343400"/>
            <a:ext cx="3209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Patuhi </a:t>
            </a:r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PDPA Indonesia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(Perlindungan Data Pribadi)</a:t>
            </a:r>
            <a:endParaRPr lang="en-US" sz="1600" dirty="0"/>
          </a:p>
        </p:txBody>
      </p:sp>
      <p:sp>
        <p:nvSpPr>
          <p:cNvPr id="99" name="Shape 97"/>
          <p:cNvSpPr/>
          <p:nvPr/>
        </p:nvSpPr>
        <p:spPr>
          <a:xfrm>
            <a:off x="8191500" y="483870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100" name="Shape 98"/>
          <p:cNvSpPr/>
          <p:nvPr/>
        </p:nvSpPr>
        <p:spPr>
          <a:xfrm>
            <a:off x="8296275" y="49339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01" name="Text 99"/>
          <p:cNvSpPr/>
          <p:nvPr/>
        </p:nvSpPr>
        <p:spPr>
          <a:xfrm>
            <a:off x="8486775" y="491490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Informasikan penggunaan data</a:t>
            </a:r>
            <a:endParaRPr lang="en-US" sz="1600" dirty="0"/>
          </a:p>
        </p:txBody>
      </p:sp>
      <p:sp>
        <p:nvSpPr>
          <p:cNvPr id="102" name="Shape 100"/>
          <p:cNvSpPr/>
          <p:nvPr/>
        </p:nvSpPr>
        <p:spPr>
          <a:xfrm>
            <a:off x="8191500" y="521970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103" name="Shape 101"/>
          <p:cNvSpPr/>
          <p:nvPr/>
        </p:nvSpPr>
        <p:spPr>
          <a:xfrm>
            <a:off x="8296275" y="53149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04" name="Text 102"/>
          <p:cNvSpPr/>
          <p:nvPr/>
        </p:nvSpPr>
        <p:spPr>
          <a:xfrm>
            <a:off x="8486775" y="529590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Berikan opsi hapus data</a:t>
            </a:r>
            <a:endParaRPr lang="en-US" sz="1600" dirty="0"/>
          </a:p>
        </p:txBody>
      </p:sp>
      <p:sp>
        <p:nvSpPr>
          <p:cNvPr id="105" name="Shape 103"/>
          <p:cNvSpPr/>
          <p:nvPr/>
        </p:nvSpPr>
        <p:spPr>
          <a:xfrm>
            <a:off x="8191500" y="5600700"/>
            <a:ext cx="3505200" cy="342900"/>
          </a:xfrm>
          <a:custGeom>
            <a:avLst/>
            <a:gdLst/>
            <a:ahLst/>
            <a:cxnLst/>
            <a:rect l="l" t="t" r="r" b="b"/>
            <a:pathLst>
              <a:path w="3505200" h="342900">
                <a:moveTo>
                  <a:pt x="76199" y="0"/>
                </a:moveTo>
                <a:lnTo>
                  <a:pt x="3429001" y="0"/>
                </a:lnTo>
                <a:cubicBezTo>
                  <a:pt x="3471084" y="0"/>
                  <a:pt x="3505200" y="34116"/>
                  <a:pt x="3505200" y="76199"/>
                </a:cubicBezTo>
                <a:lnTo>
                  <a:pt x="3505200" y="266701"/>
                </a:lnTo>
                <a:cubicBezTo>
                  <a:pt x="3505200" y="308784"/>
                  <a:pt x="3471084" y="342900"/>
                  <a:pt x="3429001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106" name="Shape 104"/>
          <p:cNvSpPr/>
          <p:nvPr/>
        </p:nvSpPr>
        <p:spPr>
          <a:xfrm>
            <a:off x="8296275" y="56959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07" name="Text 105"/>
          <p:cNvSpPr/>
          <p:nvPr/>
        </p:nvSpPr>
        <p:spPr>
          <a:xfrm>
            <a:off x="8486775" y="567690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Simpan data hanya yang diperlukan</a:t>
            </a:r>
            <a:endParaRPr lang="en-US" sz="1600" dirty="0"/>
          </a:p>
        </p:txBody>
      </p:sp>
      <p:sp>
        <p:nvSpPr>
          <p:cNvPr id="108" name="Shape 106"/>
          <p:cNvSpPr/>
          <p:nvPr/>
        </p:nvSpPr>
        <p:spPr>
          <a:xfrm>
            <a:off x="381000" y="6134100"/>
            <a:ext cx="11430000" cy="342900"/>
          </a:xfrm>
          <a:custGeom>
            <a:avLst/>
            <a:gdLst/>
            <a:ahLst/>
            <a:cxnLst/>
            <a:rect l="l" t="t" r="r" b="b"/>
            <a:pathLst>
              <a:path w="11430000" h="342900">
                <a:moveTo>
                  <a:pt x="114299" y="0"/>
                </a:moveTo>
                <a:lnTo>
                  <a:pt x="11315701" y="0"/>
                </a:lnTo>
                <a:cubicBezTo>
                  <a:pt x="11378827" y="0"/>
                  <a:pt x="11430000" y="51173"/>
                  <a:pt x="11430000" y="114299"/>
                </a:cubicBezTo>
                <a:lnTo>
                  <a:pt x="11430000" y="228601"/>
                </a:lnTo>
                <a:cubicBezTo>
                  <a:pt x="11430000" y="291727"/>
                  <a:pt x="11378827" y="342900"/>
                  <a:pt x="11315701" y="342900"/>
                </a:cubicBezTo>
                <a:lnTo>
                  <a:pt x="114299" y="342900"/>
                </a:lnTo>
                <a:cubicBezTo>
                  <a:pt x="51173" y="342900"/>
                  <a:pt x="0" y="291727"/>
                  <a:pt x="0" y="22860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gradFill rotWithShape="1" flip="none">
            <a:gsLst>
              <a:gs pos="0">
                <a:srgbClr val="E76F51"/>
              </a:gs>
              <a:gs pos="100000">
                <a:srgbClr val="E76F51">
                  <a:alpha val="80000"/>
                </a:srgbClr>
              </a:gs>
            </a:gsLst>
            <a:lin ang="0" scaled="1"/>
          </a:gradFill>
          <a:ln/>
        </p:spPr>
      </p:sp>
      <p:sp>
        <p:nvSpPr>
          <p:cNvPr id="109" name="Shape 107"/>
          <p:cNvSpPr/>
          <p:nvPr/>
        </p:nvSpPr>
        <p:spPr>
          <a:xfrm>
            <a:off x="481012" y="62103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0" name="Text 108"/>
          <p:cNvSpPr/>
          <p:nvPr/>
        </p:nvSpPr>
        <p:spPr>
          <a:xfrm>
            <a:off x="809625" y="6210300"/>
            <a:ext cx="10248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 is NOT Optional: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Website hotel menangani data sensitif (informasi pribadi, kartu kredit). Satu kebocoran data dapat menghancurkan reputasi hotel!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imply-madeleine.com/9387ff0e7e3b307b6a089c85dc45d92501086918.jpg">    </p:cNvPr>
          <p:cNvPicPr>
            <a:picLocks noChangeAspect="1"/>
          </p:cNvPicPr>
          <p:nvPr/>
        </p:nvPicPr>
        <p:blipFill>
          <a:blip r:embed="rId1"/>
          <a:srcRect l="0" r="0" t="27500" b="2750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2A6F6F">
                  <a:alpha val="95000"/>
                </a:srgbClr>
              </a:gs>
              <a:gs pos="50000">
                <a:srgbClr val="2A6F6F">
                  <a:alpha val="90000"/>
                </a:srgbClr>
              </a:gs>
              <a:gs pos="100000">
                <a:srgbClr val="2A6F6F">
                  <a:alpha val="8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791200" y="29051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2"/>
          <p:cNvSpPr/>
          <p:nvPr/>
        </p:nvSpPr>
        <p:spPr>
          <a:xfrm>
            <a:off x="5955506" y="45243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80535" y="0"/>
                </a:moveTo>
                <a:lnTo>
                  <a:pt x="205550" y="0"/>
                </a:lnTo>
                <a:cubicBezTo>
                  <a:pt x="220340" y="0"/>
                  <a:pt x="232395" y="12167"/>
                  <a:pt x="231837" y="26901"/>
                </a:cubicBezTo>
                <a:cubicBezTo>
                  <a:pt x="231725" y="29859"/>
                  <a:pt x="231614" y="32817"/>
                  <a:pt x="231446" y="35719"/>
                </a:cubicBezTo>
                <a:lnTo>
                  <a:pt x="259128" y="35719"/>
                </a:lnTo>
                <a:cubicBezTo>
                  <a:pt x="273695" y="35719"/>
                  <a:pt x="286531" y="47774"/>
                  <a:pt x="285415" y="63512"/>
                </a:cubicBezTo>
                <a:cubicBezTo>
                  <a:pt x="281229" y="121388"/>
                  <a:pt x="251650" y="153200"/>
                  <a:pt x="219559" y="169831"/>
                </a:cubicBezTo>
                <a:cubicBezTo>
                  <a:pt x="210741" y="174408"/>
                  <a:pt x="201755" y="177812"/>
                  <a:pt x="193216" y="180324"/>
                </a:cubicBezTo>
                <a:cubicBezTo>
                  <a:pt x="181942" y="196286"/>
                  <a:pt x="170222" y="204713"/>
                  <a:pt x="160902" y="209234"/>
                </a:cubicBezTo>
                <a:lnTo>
                  <a:pt x="160902" y="250031"/>
                </a:lnTo>
                <a:lnTo>
                  <a:pt x="196621" y="250031"/>
                </a:lnTo>
                <a:cubicBezTo>
                  <a:pt x="206499" y="250031"/>
                  <a:pt x="214480" y="258012"/>
                  <a:pt x="214480" y="267891"/>
                </a:cubicBezTo>
                <a:cubicBezTo>
                  <a:pt x="214480" y="277769"/>
                  <a:pt x="206499" y="285750"/>
                  <a:pt x="196621" y="285750"/>
                </a:cubicBezTo>
                <a:lnTo>
                  <a:pt x="89464" y="285750"/>
                </a:lnTo>
                <a:cubicBezTo>
                  <a:pt x="79586" y="285750"/>
                  <a:pt x="71605" y="277769"/>
                  <a:pt x="71605" y="267891"/>
                </a:cubicBezTo>
                <a:cubicBezTo>
                  <a:pt x="71605" y="258012"/>
                  <a:pt x="79586" y="250031"/>
                  <a:pt x="89464" y="250031"/>
                </a:cubicBezTo>
                <a:lnTo>
                  <a:pt x="125183" y="250031"/>
                </a:lnTo>
                <a:lnTo>
                  <a:pt x="125183" y="209234"/>
                </a:lnTo>
                <a:cubicBezTo>
                  <a:pt x="116253" y="204936"/>
                  <a:pt x="105147" y="196955"/>
                  <a:pt x="94320" y="182277"/>
                </a:cubicBezTo>
                <a:cubicBezTo>
                  <a:pt x="84051" y="179598"/>
                  <a:pt x="72889" y="175524"/>
                  <a:pt x="62006" y="169385"/>
                </a:cubicBezTo>
                <a:cubicBezTo>
                  <a:pt x="31812" y="152474"/>
                  <a:pt x="4576" y="120607"/>
                  <a:pt x="670" y="63401"/>
                </a:cubicBezTo>
                <a:cubicBezTo>
                  <a:pt x="-391" y="47718"/>
                  <a:pt x="12390" y="35663"/>
                  <a:pt x="26956" y="35663"/>
                </a:cubicBezTo>
                <a:lnTo>
                  <a:pt x="54639" y="35663"/>
                </a:lnTo>
                <a:cubicBezTo>
                  <a:pt x="54471" y="32761"/>
                  <a:pt x="54359" y="29859"/>
                  <a:pt x="54248" y="26845"/>
                </a:cubicBezTo>
                <a:cubicBezTo>
                  <a:pt x="53690" y="12055"/>
                  <a:pt x="65745" y="-56"/>
                  <a:pt x="80535" y="-56"/>
                </a:cubicBezTo>
                <a:close/>
                <a:moveTo>
                  <a:pt x="56648" y="62508"/>
                </a:moveTo>
                <a:lnTo>
                  <a:pt x="27403" y="62508"/>
                </a:lnTo>
                <a:cubicBezTo>
                  <a:pt x="30863" y="109779"/>
                  <a:pt x="52574" y="133443"/>
                  <a:pt x="74954" y="146000"/>
                </a:cubicBezTo>
                <a:cubicBezTo>
                  <a:pt x="66917" y="125183"/>
                  <a:pt x="60275" y="98003"/>
                  <a:pt x="56648" y="62508"/>
                </a:cubicBezTo>
                <a:close/>
                <a:moveTo>
                  <a:pt x="212080" y="143321"/>
                </a:moveTo>
                <a:cubicBezTo>
                  <a:pt x="234683" y="130039"/>
                  <a:pt x="255110" y="106431"/>
                  <a:pt x="258570" y="62508"/>
                </a:cubicBezTo>
                <a:lnTo>
                  <a:pt x="229381" y="62508"/>
                </a:lnTo>
                <a:cubicBezTo>
                  <a:pt x="225921" y="96496"/>
                  <a:pt x="219670" y="122895"/>
                  <a:pt x="212080" y="14332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2324100" y="1052513"/>
            <a:ext cx="7543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DFBF7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Selamat! 🎉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400" y="1624013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8" name="Text 5"/>
          <p:cNvSpPr/>
          <p:nvPr/>
        </p:nvSpPr>
        <p:spPr>
          <a:xfrm>
            <a:off x="2390775" y="1833563"/>
            <a:ext cx="74104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Anda telah menyelesaikan workshop 2 hari tentang Web Development untuk Industri Perhotelan!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579465" y="2605088"/>
            <a:ext cx="5029200" cy="1638300"/>
          </a:xfrm>
          <a:custGeom>
            <a:avLst/>
            <a:gdLst/>
            <a:ahLst/>
            <a:cxnLst/>
            <a:rect l="l" t="t" r="r" b="b"/>
            <a:pathLst>
              <a:path w="5029200" h="1638300">
                <a:moveTo>
                  <a:pt x="152395" y="0"/>
                </a:moveTo>
                <a:lnTo>
                  <a:pt x="4876805" y="0"/>
                </a:lnTo>
                <a:cubicBezTo>
                  <a:pt x="4960971" y="0"/>
                  <a:pt x="5029200" y="68229"/>
                  <a:pt x="5029200" y="152395"/>
                </a:cubicBezTo>
                <a:lnTo>
                  <a:pt x="5029200" y="1485905"/>
                </a:lnTo>
                <a:cubicBezTo>
                  <a:pt x="5029200" y="1570071"/>
                  <a:pt x="4960971" y="1638300"/>
                  <a:pt x="4876805" y="1638300"/>
                </a:cubicBezTo>
                <a:lnTo>
                  <a:pt x="152395" y="1638300"/>
                </a:lnTo>
                <a:cubicBezTo>
                  <a:pt x="68229" y="1638300"/>
                  <a:pt x="0" y="1570071"/>
                  <a:pt x="0" y="1485905"/>
                </a:cubicBezTo>
                <a:lnTo>
                  <a:pt x="0" y="152395"/>
                </a:lnTo>
                <a:cubicBezTo>
                  <a:pt x="0" y="68286"/>
                  <a:pt x="68286" y="0"/>
                  <a:pt x="15239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3684240" y="2757488"/>
            <a:ext cx="4819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D4A373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Ringkasan Workshop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731865" y="3138488"/>
            <a:ext cx="2381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4A3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Day 1 - Front-End: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750915" y="34718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3" name="Text 10"/>
          <p:cNvSpPr/>
          <p:nvPr/>
        </p:nvSpPr>
        <p:spPr>
          <a:xfrm>
            <a:off x="3960465" y="3443288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HTML, CSS, JavaScript dasar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750915" y="37004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5" name="Text 12"/>
          <p:cNvSpPr/>
          <p:nvPr/>
        </p:nvSpPr>
        <p:spPr>
          <a:xfrm>
            <a:off x="3960465" y="3671888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Prinsip UX &amp; desain landing page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3750915" y="39290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7" name="Text 14"/>
          <p:cNvSpPr/>
          <p:nvPr/>
        </p:nvSpPr>
        <p:spPr>
          <a:xfrm>
            <a:off x="3960465" y="3900488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Struktur website hotel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153150" y="3138488"/>
            <a:ext cx="2381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4A3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Day 2 - Back-End: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172200" y="34718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0" name="Text 17"/>
          <p:cNvSpPr/>
          <p:nvPr/>
        </p:nvSpPr>
        <p:spPr>
          <a:xfrm>
            <a:off x="6381750" y="3443288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Arsitektur sistem &amp; database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6172200" y="37004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2" name="Text 19"/>
          <p:cNvSpPr/>
          <p:nvPr/>
        </p:nvSpPr>
        <p:spPr>
          <a:xfrm>
            <a:off x="6381750" y="3671888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Proses booking &amp; payment gateway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172200" y="39290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4" name="Text 21"/>
          <p:cNvSpPr/>
          <p:nvPr/>
        </p:nvSpPr>
        <p:spPr>
          <a:xfrm>
            <a:off x="6381750" y="3900488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 stack integration &amp; security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2438400" y="4395788"/>
            <a:ext cx="7315200" cy="1371600"/>
          </a:xfrm>
          <a:custGeom>
            <a:avLst/>
            <a:gdLst/>
            <a:ahLst/>
            <a:cxnLst/>
            <a:rect l="l" t="t" r="r" b="b"/>
            <a:pathLst>
              <a:path w="7315200" h="1371600">
                <a:moveTo>
                  <a:pt x="152398" y="0"/>
                </a:moveTo>
                <a:lnTo>
                  <a:pt x="7162802" y="0"/>
                </a:lnTo>
                <a:cubicBezTo>
                  <a:pt x="7246969" y="0"/>
                  <a:pt x="7315200" y="68231"/>
                  <a:pt x="7315200" y="152398"/>
                </a:cubicBezTo>
                <a:lnTo>
                  <a:pt x="7315200" y="1219202"/>
                </a:lnTo>
                <a:cubicBezTo>
                  <a:pt x="7315200" y="1303369"/>
                  <a:pt x="7246969" y="1371600"/>
                  <a:pt x="7162802" y="1371600"/>
                </a:cubicBezTo>
                <a:lnTo>
                  <a:pt x="152398" y="1371600"/>
                </a:lnTo>
                <a:cubicBezTo>
                  <a:pt x="68231" y="1371600"/>
                  <a:pt x="0" y="1303369"/>
                  <a:pt x="0" y="12192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2547938" y="4548188"/>
            <a:ext cx="7096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D4A373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Next Steps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3578126" y="4929188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28575" y="42863"/>
                </a:moveTo>
                <a:cubicBezTo>
                  <a:pt x="28575" y="27102"/>
                  <a:pt x="41389" y="14288"/>
                  <a:pt x="57150" y="14288"/>
                </a:cubicBezTo>
                <a:lnTo>
                  <a:pt x="228600" y="14288"/>
                </a:lnTo>
                <a:cubicBezTo>
                  <a:pt x="244361" y="14288"/>
                  <a:pt x="257175" y="27102"/>
                  <a:pt x="257175" y="42863"/>
                </a:cubicBezTo>
                <a:lnTo>
                  <a:pt x="257175" y="150019"/>
                </a:lnTo>
                <a:lnTo>
                  <a:pt x="228600" y="150019"/>
                </a:lnTo>
                <a:lnTo>
                  <a:pt x="228600" y="42863"/>
                </a:lnTo>
                <a:lnTo>
                  <a:pt x="57150" y="42863"/>
                </a:lnTo>
                <a:lnTo>
                  <a:pt x="57150" y="150019"/>
                </a:lnTo>
                <a:lnTo>
                  <a:pt x="28575" y="150019"/>
                </a:lnTo>
                <a:lnTo>
                  <a:pt x="28575" y="42863"/>
                </a:lnTo>
                <a:close/>
                <a:moveTo>
                  <a:pt x="0" y="180023"/>
                </a:moveTo>
                <a:cubicBezTo>
                  <a:pt x="0" y="175290"/>
                  <a:pt x="3840" y="171450"/>
                  <a:pt x="8573" y="171450"/>
                </a:cubicBezTo>
                <a:lnTo>
                  <a:pt x="277178" y="171450"/>
                </a:lnTo>
                <a:cubicBezTo>
                  <a:pt x="281910" y="171450"/>
                  <a:pt x="285750" y="175290"/>
                  <a:pt x="285750" y="180023"/>
                </a:cubicBezTo>
                <a:cubicBezTo>
                  <a:pt x="285750" y="198953"/>
                  <a:pt x="270391" y="214313"/>
                  <a:pt x="251460" y="214313"/>
                </a:cubicBezTo>
                <a:lnTo>
                  <a:pt x="34290" y="214313"/>
                </a:lnTo>
                <a:cubicBezTo>
                  <a:pt x="15359" y="214313"/>
                  <a:pt x="0" y="198953"/>
                  <a:pt x="0" y="180023"/>
                </a:cubicBezTo>
                <a:close/>
                <a:moveTo>
                  <a:pt x="125462" y="93315"/>
                </a:moveTo>
                <a:lnTo>
                  <a:pt x="111621" y="107156"/>
                </a:lnTo>
                <a:lnTo>
                  <a:pt x="125462" y="120997"/>
                </a:lnTo>
                <a:cubicBezTo>
                  <a:pt x="129659" y="125194"/>
                  <a:pt x="129659" y="131981"/>
                  <a:pt x="125462" y="136133"/>
                </a:cubicBezTo>
                <a:cubicBezTo>
                  <a:pt x="121265" y="140285"/>
                  <a:pt x="114479" y="140330"/>
                  <a:pt x="110326" y="136133"/>
                </a:cubicBezTo>
                <a:lnTo>
                  <a:pt x="88895" y="114702"/>
                </a:lnTo>
                <a:cubicBezTo>
                  <a:pt x="84698" y="110505"/>
                  <a:pt x="84698" y="103718"/>
                  <a:pt x="88895" y="99566"/>
                </a:cubicBezTo>
                <a:lnTo>
                  <a:pt x="110326" y="78135"/>
                </a:lnTo>
                <a:cubicBezTo>
                  <a:pt x="114523" y="73938"/>
                  <a:pt x="121310" y="73938"/>
                  <a:pt x="125462" y="78135"/>
                </a:cubicBezTo>
                <a:cubicBezTo>
                  <a:pt x="129614" y="82332"/>
                  <a:pt x="129659" y="89118"/>
                  <a:pt x="125462" y="93271"/>
                </a:cubicBezTo>
                <a:close/>
                <a:moveTo>
                  <a:pt x="175468" y="78135"/>
                </a:moveTo>
                <a:lnTo>
                  <a:pt x="196900" y="99566"/>
                </a:lnTo>
                <a:cubicBezTo>
                  <a:pt x="201097" y="103763"/>
                  <a:pt x="201097" y="110550"/>
                  <a:pt x="196900" y="114702"/>
                </a:cubicBezTo>
                <a:lnTo>
                  <a:pt x="175468" y="136133"/>
                </a:lnTo>
                <a:cubicBezTo>
                  <a:pt x="171271" y="140330"/>
                  <a:pt x="164485" y="140330"/>
                  <a:pt x="160333" y="136133"/>
                </a:cubicBezTo>
                <a:cubicBezTo>
                  <a:pt x="156180" y="131936"/>
                  <a:pt x="156136" y="125150"/>
                  <a:pt x="160333" y="120997"/>
                </a:cubicBezTo>
                <a:lnTo>
                  <a:pt x="174174" y="107156"/>
                </a:lnTo>
                <a:lnTo>
                  <a:pt x="160333" y="93315"/>
                </a:lnTo>
                <a:cubicBezTo>
                  <a:pt x="156136" y="89118"/>
                  <a:pt x="156136" y="82332"/>
                  <a:pt x="160333" y="78179"/>
                </a:cubicBezTo>
                <a:cubicBezTo>
                  <a:pt x="164529" y="74027"/>
                  <a:pt x="171316" y="73982"/>
                  <a:pt x="175468" y="78179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8" name="Text 25"/>
          <p:cNvSpPr/>
          <p:nvPr/>
        </p:nvSpPr>
        <p:spPr>
          <a:xfrm>
            <a:off x="2557463" y="5233988"/>
            <a:ext cx="2324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Praktik membuat project sederhana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5995839" y="492918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71450" y="228600"/>
                </a:moveTo>
                <a:lnTo>
                  <a:pt x="42863" y="228600"/>
                </a:lnTo>
                <a:cubicBezTo>
                  <a:pt x="19199" y="228600"/>
                  <a:pt x="0" y="209401"/>
                  <a:pt x="0" y="185738"/>
                </a:cubicBezTo>
                <a:lnTo>
                  <a:pt x="0" y="42863"/>
                </a:lnTo>
                <a:cubicBezTo>
                  <a:pt x="0" y="19199"/>
                  <a:pt x="19199" y="0"/>
                  <a:pt x="42863" y="0"/>
                </a:cubicBezTo>
                <a:lnTo>
                  <a:pt x="178594" y="0"/>
                </a:lnTo>
                <a:cubicBezTo>
                  <a:pt x="190426" y="0"/>
                  <a:pt x="200025" y="9599"/>
                  <a:pt x="200025" y="21431"/>
                </a:cubicBezTo>
                <a:lnTo>
                  <a:pt x="200025" y="150019"/>
                </a:lnTo>
                <a:cubicBezTo>
                  <a:pt x="200025" y="159350"/>
                  <a:pt x="194042" y="167298"/>
                  <a:pt x="185738" y="170244"/>
                </a:cubicBezTo>
                <a:lnTo>
                  <a:pt x="185738" y="200025"/>
                </a:lnTo>
                <a:cubicBezTo>
                  <a:pt x="193640" y="200025"/>
                  <a:pt x="200025" y="206410"/>
                  <a:pt x="200025" y="214313"/>
                </a:cubicBezTo>
                <a:cubicBezTo>
                  <a:pt x="200025" y="222215"/>
                  <a:pt x="193640" y="228600"/>
                  <a:pt x="185738" y="228600"/>
                </a:cubicBezTo>
                <a:lnTo>
                  <a:pt x="171450" y="228600"/>
                </a:lnTo>
                <a:close/>
                <a:moveTo>
                  <a:pt x="42863" y="171450"/>
                </a:moveTo>
                <a:cubicBezTo>
                  <a:pt x="34960" y="171450"/>
                  <a:pt x="28575" y="177835"/>
                  <a:pt x="28575" y="185738"/>
                </a:cubicBezTo>
                <a:cubicBezTo>
                  <a:pt x="28575" y="193640"/>
                  <a:pt x="34960" y="200025"/>
                  <a:pt x="42863" y="200025"/>
                </a:cubicBezTo>
                <a:lnTo>
                  <a:pt x="157163" y="200025"/>
                </a:lnTo>
                <a:lnTo>
                  <a:pt x="157163" y="171450"/>
                </a:lnTo>
                <a:lnTo>
                  <a:pt x="42863" y="171450"/>
                </a:lnTo>
                <a:close/>
                <a:moveTo>
                  <a:pt x="57150" y="67866"/>
                </a:moveTo>
                <a:cubicBezTo>
                  <a:pt x="57150" y="73804"/>
                  <a:pt x="61927" y="78581"/>
                  <a:pt x="67866" y="78581"/>
                </a:cubicBezTo>
                <a:lnTo>
                  <a:pt x="146447" y="78581"/>
                </a:lnTo>
                <a:cubicBezTo>
                  <a:pt x="152385" y="78581"/>
                  <a:pt x="157163" y="73804"/>
                  <a:pt x="157163" y="67866"/>
                </a:cubicBezTo>
                <a:cubicBezTo>
                  <a:pt x="157163" y="61927"/>
                  <a:pt x="152385" y="57150"/>
                  <a:pt x="146447" y="57150"/>
                </a:cubicBezTo>
                <a:lnTo>
                  <a:pt x="67866" y="57150"/>
                </a:lnTo>
                <a:cubicBezTo>
                  <a:pt x="61927" y="57150"/>
                  <a:pt x="57150" y="61927"/>
                  <a:pt x="57150" y="67866"/>
                </a:cubicBezTo>
                <a:close/>
                <a:moveTo>
                  <a:pt x="67866" y="100013"/>
                </a:moveTo>
                <a:cubicBezTo>
                  <a:pt x="61927" y="100013"/>
                  <a:pt x="57150" y="104790"/>
                  <a:pt x="57150" y="110728"/>
                </a:cubicBezTo>
                <a:cubicBezTo>
                  <a:pt x="57150" y="116666"/>
                  <a:pt x="61927" y="121444"/>
                  <a:pt x="67866" y="121444"/>
                </a:cubicBezTo>
                <a:lnTo>
                  <a:pt x="146447" y="121444"/>
                </a:lnTo>
                <a:cubicBezTo>
                  <a:pt x="152385" y="121444"/>
                  <a:pt x="157163" y="116666"/>
                  <a:pt x="157163" y="110728"/>
                </a:cubicBezTo>
                <a:cubicBezTo>
                  <a:pt x="157163" y="104790"/>
                  <a:pt x="152385" y="100013"/>
                  <a:pt x="146447" y="100013"/>
                </a:cubicBezTo>
                <a:lnTo>
                  <a:pt x="67866" y="100013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0" name="Text 27"/>
          <p:cNvSpPr/>
          <p:nvPr/>
        </p:nvSpPr>
        <p:spPr>
          <a:xfrm>
            <a:off x="4932313" y="5233988"/>
            <a:ext cx="2324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Pelajari framework (React, Node.js)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8327827" y="4929188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2" name="Text 29"/>
          <p:cNvSpPr/>
          <p:nvPr/>
        </p:nvSpPr>
        <p:spPr>
          <a:xfrm>
            <a:off x="7307163" y="5233988"/>
            <a:ext cx="23241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Bergabung dengan komunitas developer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4077593" y="594836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073" y="21431"/>
                </a:moveTo>
                <a:cubicBezTo>
                  <a:pt x="7200" y="21431"/>
                  <a:pt x="0" y="28631"/>
                  <a:pt x="0" y="37505"/>
                </a:cubicBezTo>
                <a:cubicBezTo>
                  <a:pt x="0" y="42561"/>
                  <a:pt x="2378" y="47316"/>
                  <a:pt x="6429" y="50363"/>
                </a:cubicBezTo>
                <a:lnTo>
                  <a:pt x="76081" y="102602"/>
                </a:lnTo>
                <a:cubicBezTo>
                  <a:pt x="81807" y="106888"/>
                  <a:pt x="89643" y="106888"/>
                  <a:pt x="95369" y="102602"/>
                </a:cubicBezTo>
                <a:lnTo>
                  <a:pt x="165021" y="50363"/>
                </a:lnTo>
                <a:cubicBezTo>
                  <a:pt x="169072" y="47316"/>
                  <a:pt x="171450" y="42561"/>
                  <a:pt x="171450" y="37505"/>
                </a:cubicBezTo>
                <a:cubicBezTo>
                  <a:pt x="171450" y="28631"/>
                  <a:pt x="164250" y="21431"/>
                  <a:pt x="155377" y="21431"/>
                </a:cubicBezTo>
                <a:lnTo>
                  <a:pt x="16073" y="21431"/>
                </a:lnTo>
                <a:close/>
                <a:moveTo>
                  <a:pt x="0" y="65633"/>
                </a:moveTo>
                <a:lnTo>
                  <a:pt x="0" y="128588"/>
                </a:lnTo>
                <a:cubicBezTo>
                  <a:pt x="0" y="140408"/>
                  <a:pt x="9611" y="150019"/>
                  <a:pt x="21431" y="150019"/>
                </a:cubicBezTo>
                <a:lnTo>
                  <a:pt x="150019" y="150019"/>
                </a:lnTo>
                <a:cubicBezTo>
                  <a:pt x="161839" y="150019"/>
                  <a:pt x="171450" y="140408"/>
                  <a:pt x="171450" y="128588"/>
                </a:cubicBezTo>
                <a:lnTo>
                  <a:pt x="171450" y="65633"/>
                </a:lnTo>
                <a:lnTo>
                  <a:pt x="105013" y="115461"/>
                </a:lnTo>
                <a:cubicBezTo>
                  <a:pt x="93594" y="124033"/>
                  <a:pt x="77856" y="124033"/>
                  <a:pt x="66437" y="115461"/>
                </a:cubicBezTo>
                <a:lnTo>
                  <a:pt x="0" y="65633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4" name="Text 31"/>
          <p:cNvSpPr/>
          <p:nvPr/>
        </p:nvSpPr>
        <p:spPr>
          <a:xfrm>
            <a:off x="4306193" y="5919788"/>
            <a:ext cx="1685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support@workshop.com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6209109" y="594836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17838" y="93762"/>
                </a:moveTo>
                <a:lnTo>
                  <a:pt x="53913" y="93762"/>
                </a:lnTo>
                <a:cubicBezTo>
                  <a:pt x="54884" y="115360"/>
                  <a:pt x="59673" y="135251"/>
                  <a:pt x="66470" y="149818"/>
                </a:cubicBezTo>
                <a:cubicBezTo>
                  <a:pt x="70288" y="158022"/>
                  <a:pt x="74407" y="163815"/>
                  <a:pt x="78224" y="167365"/>
                </a:cubicBezTo>
                <a:cubicBezTo>
                  <a:pt x="81975" y="170881"/>
                  <a:pt x="84553" y="171450"/>
                  <a:pt x="85892" y="171450"/>
                </a:cubicBezTo>
                <a:cubicBezTo>
                  <a:pt x="87232" y="171450"/>
                  <a:pt x="89810" y="170881"/>
                  <a:pt x="93561" y="167365"/>
                </a:cubicBezTo>
                <a:cubicBezTo>
                  <a:pt x="97378" y="163815"/>
                  <a:pt x="101497" y="157988"/>
                  <a:pt x="105315" y="149818"/>
                </a:cubicBezTo>
                <a:cubicBezTo>
                  <a:pt x="112112" y="135251"/>
                  <a:pt x="116901" y="115360"/>
                  <a:pt x="117872" y="93762"/>
                </a:cubicBezTo>
                <a:close/>
                <a:moveTo>
                  <a:pt x="53880" y="77688"/>
                </a:moveTo>
                <a:lnTo>
                  <a:pt x="117805" y="77688"/>
                </a:lnTo>
                <a:cubicBezTo>
                  <a:pt x="116867" y="56090"/>
                  <a:pt x="112079" y="36199"/>
                  <a:pt x="105281" y="21632"/>
                </a:cubicBezTo>
                <a:cubicBezTo>
                  <a:pt x="101464" y="13462"/>
                  <a:pt x="97345" y="7635"/>
                  <a:pt x="93527" y="4085"/>
                </a:cubicBezTo>
                <a:cubicBezTo>
                  <a:pt x="89777" y="569"/>
                  <a:pt x="87198" y="0"/>
                  <a:pt x="85859" y="0"/>
                </a:cubicBezTo>
                <a:cubicBezTo>
                  <a:pt x="84519" y="0"/>
                  <a:pt x="81941" y="569"/>
                  <a:pt x="78191" y="4085"/>
                </a:cubicBezTo>
                <a:cubicBezTo>
                  <a:pt x="74373" y="7635"/>
                  <a:pt x="70254" y="13462"/>
                  <a:pt x="66437" y="21632"/>
                </a:cubicBezTo>
                <a:cubicBezTo>
                  <a:pt x="59639" y="36199"/>
                  <a:pt x="54851" y="56090"/>
                  <a:pt x="53880" y="77688"/>
                </a:cubicBezTo>
                <a:close/>
                <a:moveTo>
                  <a:pt x="37806" y="77688"/>
                </a:moveTo>
                <a:cubicBezTo>
                  <a:pt x="38978" y="49024"/>
                  <a:pt x="46379" y="22402"/>
                  <a:pt x="57195" y="4922"/>
                </a:cubicBezTo>
                <a:cubicBezTo>
                  <a:pt x="26354" y="15839"/>
                  <a:pt x="3650" y="43934"/>
                  <a:pt x="502" y="77688"/>
                </a:cubicBezTo>
                <a:lnTo>
                  <a:pt x="37806" y="77688"/>
                </a:lnTo>
                <a:close/>
                <a:moveTo>
                  <a:pt x="502" y="93762"/>
                </a:moveTo>
                <a:cubicBezTo>
                  <a:pt x="3650" y="127516"/>
                  <a:pt x="26354" y="155611"/>
                  <a:pt x="57195" y="166528"/>
                </a:cubicBezTo>
                <a:cubicBezTo>
                  <a:pt x="46379" y="149048"/>
                  <a:pt x="38978" y="122426"/>
                  <a:pt x="37806" y="93762"/>
                </a:cubicBezTo>
                <a:lnTo>
                  <a:pt x="502" y="93762"/>
                </a:lnTo>
                <a:close/>
                <a:moveTo>
                  <a:pt x="133912" y="93762"/>
                </a:moveTo>
                <a:cubicBezTo>
                  <a:pt x="132740" y="122426"/>
                  <a:pt x="125339" y="149048"/>
                  <a:pt x="114523" y="166528"/>
                </a:cubicBezTo>
                <a:cubicBezTo>
                  <a:pt x="145364" y="155577"/>
                  <a:pt x="168068" y="127516"/>
                  <a:pt x="171216" y="93762"/>
                </a:cubicBezTo>
                <a:lnTo>
                  <a:pt x="133912" y="93762"/>
                </a:lnTo>
                <a:close/>
                <a:moveTo>
                  <a:pt x="171216" y="77688"/>
                </a:moveTo>
                <a:cubicBezTo>
                  <a:pt x="168068" y="43934"/>
                  <a:pt x="145364" y="15839"/>
                  <a:pt x="114523" y="4922"/>
                </a:cubicBezTo>
                <a:cubicBezTo>
                  <a:pt x="125339" y="22402"/>
                  <a:pt x="132740" y="49024"/>
                  <a:pt x="133912" y="77688"/>
                </a:cubicBezTo>
                <a:lnTo>
                  <a:pt x="171216" y="77688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6" name="Text 33"/>
          <p:cNvSpPr/>
          <p:nvPr/>
        </p:nvSpPr>
        <p:spPr>
          <a:xfrm>
            <a:off x="6437709" y="5919788"/>
            <a:ext cx="1743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www.workshop-bali.dev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4784527" y="6300788"/>
            <a:ext cx="2619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D4A37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Terima kasih &amp; selamat belajar! 🚀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AGENDA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Apa yang Akan Kita Pelajari Hari Ini?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95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562100"/>
            <a:ext cx="5600700" cy="2019300"/>
          </a:xfrm>
          <a:custGeom>
            <a:avLst/>
            <a:gdLst/>
            <a:ahLst/>
            <a:cxnLst/>
            <a:rect l="l" t="t" r="r" b="b"/>
            <a:pathLst>
              <a:path w="5600700" h="2019300">
                <a:moveTo>
                  <a:pt x="38100" y="0"/>
                </a:moveTo>
                <a:lnTo>
                  <a:pt x="5448303" y="0"/>
                </a:lnTo>
                <a:cubicBezTo>
                  <a:pt x="5532470" y="0"/>
                  <a:pt x="5600700" y="68230"/>
                  <a:pt x="5600700" y="152397"/>
                </a:cubicBezTo>
                <a:lnTo>
                  <a:pt x="5600700" y="1866903"/>
                </a:lnTo>
                <a:cubicBezTo>
                  <a:pt x="5600700" y="1951070"/>
                  <a:pt x="5532470" y="2019300"/>
                  <a:pt x="5448303" y="2019300"/>
                </a:cubicBezTo>
                <a:lnTo>
                  <a:pt x="38100" y="2019300"/>
                </a:lnTo>
                <a:cubicBezTo>
                  <a:pt x="17058" y="2019300"/>
                  <a:pt x="0" y="2002242"/>
                  <a:pt x="0" y="1981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400050" y="1562100"/>
            <a:ext cx="38100" cy="2019300"/>
          </a:xfrm>
          <a:custGeom>
            <a:avLst/>
            <a:gdLst/>
            <a:ahLst/>
            <a:cxnLst/>
            <a:rect l="l" t="t" r="r" b="b"/>
            <a:pathLst>
              <a:path w="38100" h="2019300">
                <a:moveTo>
                  <a:pt x="38100" y="0"/>
                </a:moveTo>
                <a:lnTo>
                  <a:pt x="38100" y="0"/>
                </a:lnTo>
                <a:lnTo>
                  <a:pt x="38100" y="2019300"/>
                </a:lnTo>
                <a:lnTo>
                  <a:pt x="38100" y="2019300"/>
                </a:lnTo>
                <a:cubicBezTo>
                  <a:pt x="17072" y="2019300"/>
                  <a:pt x="0" y="2002228"/>
                  <a:pt x="0" y="1981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7" name="Shape 5"/>
          <p:cNvSpPr/>
          <p:nvPr/>
        </p:nvSpPr>
        <p:spPr>
          <a:xfrm>
            <a:off x="647700" y="21145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8" name="Text 6"/>
          <p:cNvSpPr/>
          <p:nvPr/>
        </p:nvSpPr>
        <p:spPr>
          <a:xfrm>
            <a:off x="590550" y="211455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33500" y="2114550"/>
            <a:ext cx="4552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Pengenalan Back-End untuk Website Hotel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33500" y="253365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Memahami bagaimana server, database, dan API bekerja di balik layar website hotel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10300" y="1562100"/>
            <a:ext cx="5600700" cy="2019300"/>
          </a:xfrm>
          <a:custGeom>
            <a:avLst/>
            <a:gdLst/>
            <a:ahLst/>
            <a:cxnLst/>
            <a:rect l="l" t="t" r="r" b="b"/>
            <a:pathLst>
              <a:path w="5600700" h="2019300">
                <a:moveTo>
                  <a:pt x="38100" y="0"/>
                </a:moveTo>
                <a:lnTo>
                  <a:pt x="5448303" y="0"/>
                </a:lnTo>
                <a:cubicBezTo>
                  <a:pt x="5532470" y="0"/>
                  <a:pt x="5600700" y="68230"/>
                  <a:pt x="5600700" y="152397"/>
                </a:cubicBezTo>
                <a:lnTo>
                  <a:pt x="5600700" y="1866903"/>
                </a:lnTo>
                <a:cubicBezTo>
                  <a:pt x="5600700" y="1951070"/>
                  <a:pt x="5532470" y="2019300"/>
                  <a:pt x="5448303" y="2019300"/>
                </a:cubicBezTo>
                <a:lnTo>
                  <a:pt x="38100" y="2019300"/>
                </a:lnTo>
                <a:cubicBezTo>
                  <a:pt x="17058" y="2019300"/>
                  <a:pt x="0" y="2002242"/>
                  <a:pt x="0" y="1981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6210300" y="1562100"/>
            <a:ext cx="38100" cy="2019300"/>
          </a:xfrm>
          <a:custGeom>
            <a:avLst/>
            <a:gdLst/>
            <a:ahLst/>
            <a:cxnLst/>
            <a:rect l="l" t="t" r="r" b="b"/>
            <a:pathLst>
              <a:path w="38100" h="2019300">
                <a:moveTo>
                  <a:pt x="38100" y="0"/>
                </a:moveTo>
                <a:lnTo>
                  <a:pt x="38100" y="0"/>
                </a:lnTo>
                <a:lnTo>
                  <a:pt x="38100" y="2019300"/>
                </a:lnTo>
                <a:lnTo>
                  <a:pt x="38100" y="2019300"/>
                </a:lnTo>
                <a:cubicBezTo>
                  <a:pt x="17072" y="2019300"/>
                  <a:pt x="0" y="2002228"/>
                  <a:pt x="0" y="1981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3" name="Shape 11"/>
          <p:cNvSpPr/>
          <p:nvPr/>
        </p:nvSpPr>
        <p:spPr>
          <a:xfrm>
            <a:off x="6457950" y="1962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4" name="Text 12"/>
          <p:cNvSpPr/>
          <p:nvPr/>
        </p:nvSpPr>
        <p:spPr>
          <a:xfrm>
            <a:off x="6400800" y="196215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43750" y="1962150"/>
            <a:ext cx="455295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Mengelola Data Reservasi dan Sistem Pemesanan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143750" y="268605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 design, alur booking, dan strategi mencegah double booking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3771900"/>
            <a:ext cx="5600700" cy="2019300"/>
          </a:xfrm>
          <a:custGeom>
            <a:avLst/>
            <a:gdLst/>
            <a:ahLst/>
            <a:cxnLst/>
            <a:rect l="l" t="t" r="r" b="b"/>
            <a:pathLst>
              <a:path w="5600700" h="2019300">
                <a:moveTo>
                  <a:pt x="38100" y="0"/>
                </a:moveTo>
                <a:lnTo>
                  <a:pt x="5448303" y="0"/>
                </a:lnTo>
                <a:cubicBezTo>
                  <a:pt x="5532470" y="0"/>
                  <a:pt x="5600700" y="68230"/>
                  <a:pt x="5600700" y="152397"/>
                </a:cubicBezTo>
                <a:lnTo>
                  <a:pt x="5600700" y="1866903"/>
                </a:lnTo>
                <a:cubicBezTo>
                  <a:pt x="5600700" y="1951070"/>
                  <a:pt x="5532470" y="2019300"/>
                  <a:pt x="5448303" y="2019300"/>
                </a:cubicBezTo>
                <a:lnTo>
                  <a:pt x="38100" y="2019300"/>
                </a:lnTo>
                <a:cubicBezTo>
                  <a:pt x="17058" y="2019300"/>
                  <a:pt x="0" y="2002242"/>
                  <a:pt x="0" y="1981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400050" y="3771900"/>
            <a:ext cx="38100" cy="2019300"/>
          </a:xfrm>
          <a:custGeom>
            <a:avLst/>
            <a:gdLst/>
            <a:ahLst/>
            <a:cxnLst/>
            <a:rect l="l" t="t" r="r" b="b"/>
            <a:pathLst>
              <a:path w="38100" h="2019300">
                <a:moveTo>
                  <a:pt x="38100" y="0"/>
                </a:moveTo>
                <a:lnTo>
                  <a:pt x="38100" y="0"/>
                </a:lnTo>
                <a:lnTo>
                  <a:pt x="38100" y="2019300"/>
                </a:lnTo>
                <a:lnTo>
                  <a:pt x="38100" y="2019300"/>
                </a:lnTo>
                <a:cubicBezTo>
                  <a:pt x="17072" y="2019300"/>
                  <a:pt x="0" y="2002228"/>
                  <a:pt x="0" y="1981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9" name="Shape 17"/>
          <p:cNvSpPr/>
          <p:nvPr/>
        </p:nvSpPr>
        <p:spPr>
          <a:xfrm>
            <a:off x="647700" y="41719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20" name="Text 18"/>
          <p:cNvSpPr/>
          <p:nvPr/>
        </p:nvSpPr>
        <p:spPr>
          <a:xfrm>
            <a:off x="590550" y="417195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333500" y="4171950"/>
            <a:ext cx="455295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Integrasi Sistem Pembayaran Online (Payment Gateway)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333500" y="489585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Mengenal Midtrans, Xendit, Duitku dan cara mengintegrasikannya ke website hotel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10300" y="3771900"/>
            <a:ext cx="5600700" cy="2019300"/>
          </a:xfrm>
          <a:custGeom>
            <a:avLst/>
            <a:gdLst/>
            <a:ahLst/>
            <a:cxnLst/>
            <a:rect l="l" t="t" r="r" b="b"/>
            <a:pathLst>
              <a:path w="5600700" h="2019300">
                <a:moveTo>
                  <a:pt x="38100" y="0"/>
                </a:moveTo>
                <a:lnTo>
                  <a:pt x="5448303" y="0"/>
                </a:lnTo>
                <a:cubicBezTo>
                  <a:pt x="5532470" y="0"/>
                  <a:pt x="5600700" y="68230"/>
                  <a:pt x="5600700" y="152397"/>
                </a:cubicBezTo>
                <a:lnTo>
                  <a:pt x="5600700" y="1866903"/>
                </a:lnTo>
                <a:cubicBezTo>
                  <a:pt x="5600700" y="1951070"/>
                  <a:pt x="5532470" y="2019300"/>
                  <a:pt x="5448303" y="2019300"/>
                </a:cubicBezTo>
                <a:lnTo>
                  <a:pt x="38100" y="2019300"/>
                </a:lnTo>
                <a:cubicBezTo>
                  <a:pt x="17058" y="2019300"/>
                  <a:pt x="0" y="2002242"/>
                  <a:pt x="0" y="1981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6210300" y="3771900"/>
            <a:ext cx="38100" cy="2019300"/>
          </a:xfrm>
          <a:custGeom>
            <a:avLst/>
            <a:gdLst/>
            <a:ahLst/>
            <a:cxnLst/>
            <a:rect l="l" t="t" r="r" b="b"/>
            <a:pathLst>
              <a:path w="38100" h="2019300">
                <a:moveTo>
                  <a:pt x="38100" y="0"/>
                </a:moveTo>
                <a:lnTo>
                  <a:pt x="38100" y="0"/>
                </a:lnTo>
                <a:lnTo>
                  <a:pt x="38100" y="2019300"/>
                </a:lnTo>
                <a:lnTo>
                  <a:pt x="38100" y="2019300"/>
                </a:lnTo>
                <a:cubicBezTo>
                  <a:pt x="17072" y="2019300"/>
                  <a:pt x="0" y="2002228"/>
                  <a:pt x="0" y="1981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5" name="Shape 23"/>
          <p:cNvSpPr/>
          <p:nvPr/>
        </p:nvSpPr>
        <p:spPr>
          <a:xfrm>
            <a:off x="6457950" y="41719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6" name="Text 24"/>
          <p:cNvSpPr/>
          <p:nvPr/>
        </p:nvSpPr>
        <p:spPr>
          <a:xfrm>
            <a:off x="6400800" y="417195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143750" y="4171950"/>
            <a:ext cx="455295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Full Stack Development: Menghubungkan Front-End dan Back-End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143750" y="489585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 API, HTTP methods, dan bagaimana semua komponen bekerja bersama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1000" y="5943600"/>
            <a:ext cx="11430000" cy="533400"/>
          </a:xfrm>
          <a:custGeom>
            <a:avLst/>
            <a:gdLst/>
            <a:ahLst/>
            <a:cxnLst/>
            <a:rect l="l" t="t" r="r" b="b"/>
            <a:pathLst>
              <a:path w="11430000" h="533400">
                <a:moveTo>
                  <a:pt x="114302" y="0"/>
                </a:moveTo>
                <a:lnTo>
                  <a:pt x="11315698" y="0"/>
                </a:lnTo>
                <a:cubicBezTo>
                  <a:pt x="11378783" y="0"/>
                  <a:pt x="11430000" y="51217"/>
                  <a:pt x="11430000" y="114302"/>
                </a:cubicBezTo>
                <a:lnTo>
                  <a:pt x="11430000" y="419098"/>
                </a:lnTo>
                <a:cubicBezTo>
                  <a:pt x="11430000" y="482183"/>
                  <a:pt x="11378783" y="533400"/>
                  <a:pt x="113156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76F51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590550" y="60960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31" name="Text 29"/>
          <p:cNvSpPr/>
          <p:nvPr/>
        </p:nvSpPr>
        <p:spPr>
          <a:xfrm>
            <a:off x="933450" y="6096000"/>
            <a:ext cx="6210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Memahami cara kerja sistem hotel secara menyeluruh dari front-end hingga back-end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5382" y="345382"/>
            <a:ext cx="11570312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spc="54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BACK-END FUNDAMENTAL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5382" y="621688"/>
            <a:ext cx="11656657" cy="3453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48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Apa Itu Back-End Development?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5382" y="1070686"/>
            <a:ext cx="828918" cy="34538"/>
          </a:xfrm>
          <a:custGeom>
            <a:avLst/>
            <a:gdLst/>
            <a:ahLst/>
            <a:cxnLst/>
            <a:rect l="l" t="t" r="r" b="b"/>
            <a:pathLst>
              <a:path w="828918" h="34538">
                <a:moveTo>
                  <a:pt x="0" y="0"/>
                </a:moveTo>
                <a:lnTo>
                  <a:pt x="828918" y="0"/>
                </a:lnTo>
                <a:lnTo>
                  <a:pt x="828918" y="34538"/>
                </a:lnTo>
                <a:lnTo>
                  <a:pt x="0" y="34538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345382" y="1260646"/>
            <a:ext cx="5681541" cy="2037756"/>
          </a:xfrm>
          <a:custGeom>
            <a:avLst/>
            <a:gdLst/>
            <a:ahLst/>
            <a:cxnLst/>
            <a:rect l="l" t="t" r="r" b="b"/>
            <a:pathLst>
              <a:path w="5681541" h="2037756">
                <a:moveTo>
                  <a:pt x="34538" y="0"/>
                </a:moveTo>
                <a:lnTo>
                  <a:pt x="5647003" y="0"/>
                </a:lnTo>
                <a:cubicBezTo>
                  <a:pt x="5666078" y="0"/>
                  <a:pt x="5681541" y="15463"/>
                  <a:pt x="5681541" y="34538"/>
                </a:cubicBezTo>
                <a:lnTo>
                  <a:pt x="5681541" y="1934136"/>
                </a:lnTo>
                <a:cubicBezTo>
                  <a:pt x="5681541" y="1991364"/>
                  <a:pt x="5635149" y="2037756"/>
                  <a:pt x="5577921" y="2037756"/>
                </a:cubicBezTo>
                <a:lnTo>
                  <a:pt x="103620" y="2037756"/>
                </a:lnTo>
                <a:cubicBezTo>
                  <a:pt x="46392" y="2037756"/>
                  <a:pt x="0" y="1991364"/>
                  <a:pt x="0" y="1934136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1807" dist="34538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45382" y="1260646"/>
            <a:ext cx="5681541" cy="34538"/>
          </a:xfrm>
          <a:custGeom>
            <a:avLst/>
            <a:gdLst/>
            <a:ahLst/>
            <a:cxnLst/>
            <a:rect l="l" t="t" r="r" b="b"/>
            <a:pathLst>
              <a:path w="5681541" h="34538">
                <a:moveTo>
                  <a:pt x="34538" y="0"/>
                </a:moveTo>
                <a:lnTo>
                  <a:pt x="5647003" y="0"/>
                </a:lnTo>
                <a:cubicBezTo>
                  <a:pt x="5666078" y="0"/>
                  <a:pt x="5681541" y="15463"/>
                  <a:pt x="5681541" y="34538"/>
                </a:cubicBezTo>
                <a:lnTo>
                  <a:pt x="5681541" y="34538"/>
                </a:lnTo>
                <a:lnTo>
                  <a:pt x="0" y="34538"/>
                </a:ln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7" name="Text 5"/>
          <p:cNvSpPr/>
          <p:nvPr/>
        </p:nvSpPr>
        <p:spPr>
          <a:xfrm>
            <a:off x="483535" y="1416068"/>
            <a:ext cx="5491581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Definisi Back-End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83535" y="1761450"/>
            <a:ext cx="5474312" cy="673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Back-end adalah </a:t>
            </a:r>
            <a:pPr>
              <a:lnSpc>
                <a:spcPct val="140000"/>
              </a:lnSpc>
            </a:pPr>
            <a:r>
              <a:rPr lang="en-US" sz="1088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bagian server-side</a:t>
            </a:r>
            <a:pPr>
              <a:lnSpc>
                <a:spcPct val="14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dari website yang bekerja di balik layar. Ini mencakup </a:t>
            </a:r>
            <a:pPr>
              <a:lnSpc>
                <a:spcPct val="140000"/>
              </a:lnSpc>
            </a:pPr>
            <a:r>
              <a:rPr lang="en-US" sz="1088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server, database, dan aplikasi logic</a:t>
            </a:r>
            <a:pPr>
              <a:lnSpc>
                <a:spcPct val="14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yang mengolah data dan memastikan website berfungsi dengan baik.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83535" y="2538561"/>
            <a:ext cx="5405235" cy="621688"/>
          </a:xfrm>
          <a:custGeom>
            <a:avLst/>
            <a:gdLst/>
            <a:ahLst/>
            <a:cxnLst/>
            <a:rect l="l" t="t" r="r" b="b"/>
            <a:pathLst>
              <a:path w="5405235" h="621688">
                <a:moveTo>
                  <a:pt x="69076" y="0"/>
                </a:moveTo>
                <a:lnTo>
                  <a:pt x="5336159" y="0"/>
                </a:lnTo>
                <a:cubicBezTo>
                  <a:pt x="5374309" y="0"/>
                  <a:pt x="5405235" y="30926"/>
                  <a:pt x="5405235" y="69076"/>
                </a:cubicBezTo>
                <a:lnTo>
                  <a:pt x="5405235" y="552613"/>
                </a:lnTo>
                <a:cubicBezTo>
                  <a:pt x="5405235" y="590762"/>
                  <a:pt x="5374309" y="621688"/>
                  <a:pt x="5336159" y="621688"/>
                </a:cubicBezTo>
                <a:lnTo>
                  <a:pt x="69076" y="621688"/>
                </a:lnTo>
                <a:cubicBezTo>
                  <a:pt x="30952" y="621688"/>
                  <a:pt x="0" y="590737"/>
                  <a:pt x="0" y="552613"/>
                </a:cubicBezTo>
                <a:lnTo>
                  <a:pt x="0" y="69076"/>
                </a:lnTo>
                <a:cubicBezTo>
                  <a:pt x="0" y="30952"/>
                  <a:pt x="30952" y="0"/>
                  <a:pt x="69076" y="0"/>
                </a:cubicBezTo>
                <a:close/>
              </a:path>
            </a:pathLst>
          </a:custGeom>
          <a:solidFill>
            <a:srgbClr val="E76F51">
              <a:alpha val="1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621688" y="2676714"/>
            <a:ext cx="103615" cy="138153"/>
          </a:xfrm>
          <a:custGeom>
            <a:avLst/>
            <a:gdLst/>
            <a:ahLst/>
            <a:cxnLst/>
            <a:rect l="l" t="t" r="r" b="b"/>
            <a:pathLst>
              <a:path w="103615" h="138153">
                <a:moveTo>
                  <a:pt x="79033" y="103615"/>
                </a:moveTo>
                <a:cubicBezTo>
                  <a:pt x="81003" y="97598"/>
                  <a:pt x="84942" y="92147"/>
                  <a:pt x="89395" y="87452"/>
                </a:cubicBezTo>
                <a:cubicBezTo>
                  <a:pt x="98218" y="78170"/>
                  <a:pt x="103615" y="65623"/>
                  <a:pt x="103615" y="51807"/>
                </a:cubicBezTo>
                <a:cubicBezTo>
                  <a:pt x="103615" y="23205"/>
                  <a:pt x="80409" y="0"/>
                  <a:pt x="51807" y="0"/>
                </a:cubicBezTo>
                <a:cubicBezTo>
                  <a:pt x="23205" y="0"/>
                  <a:pt x="0" y="23205"/>
                  <a:pt x="0" y="51807"/>
                </a:cubicBezTo>
                <a:cubicBezTo>
                  <a:pt x="0" y="65623"/>
                  <a:pt x="5397" y="78170"/>
                  <a:pt x="14220" y="87452"/>
                </a:cubicBezTo>
                <a:cubicBezTo>
                  <a:pt x="18672" y="92147"/>
                  <a:pt x="22639" y="97598"/>
                  <a:pt x="24582" y="103615"/>
                </a:cubicBezTo>
                <a:lnTo>
                  <a:pt x="79006" y="103615"/>
                </a:lnTo>
                <a:close/>
                <a:moveTo>
                  <a:pt x="77711" y="116567"/>
                </a:moveTo>
                <a:lnTo>
                  <a:pt x="25904" y="116567"/>
                </a:lnTo>
                <a:lnTo>
                  <a:pt x="25904" y="120884"/>
                </a:lnTo>
                <a:cubicBezTo>
                  <a:pt x="25904" y="132810"/>
                  <a:pt x="35564" y="142470"/>
                  <a:pt x="47490" y="142470"/>
                </a:cubicBezTo>
                <a:lnTo>
                  <a:pt x="56125" y="142470"/>
                </a:lnTo>
                <a:cubicBezTo>
                  <a:pt x="68051" y="142470"/>
                  <a:pt x="77711" y="132810"/>
                  <a:pt x="77711" y="120884"/>
                </a:cubicBezTo>
                <a:lnTo>
                  <a:pt x="77711" y="116567"/>
                </a:lnTo>
                <a:close/>
                <a:moveTo>
                  <a:pt x="49649" y="30221"/>
                </a:moveTo>
                <a:cubicBezTo>
                  <a:pt x="38909" y="30221"/>
                  <a:pt x="30221" y="38909"/>
                  <a:pt x="30221" y="49649"/>
                </a:cubicBezTo>
                <a:cubicBezTo>
                  <a:pt x="30221" y="53237"/>
                  <a:pt x="27334" y="56125"/>
                  <a:pt x="23745" y="56125"/>
                </a:cubicBezTo>
                <a:cubicBezTo>
                  <a:pt x="20156" y="56125"/>
                  <a:pt x="17269" y="53237"/>
                  <a:pt x="17269" y="49649"/>
                </a:cubicBezTo>
                <a:cubicBezTo>
                  <a:pt x="17269" y="31759"/>
                  <a:pt x="31759" y="17269"/>
                  <a:pt x="49649" y="17269"/>
                </a:cubicBezTo>
                <a:cubicBezTo>
                  <a:pt x="53237" y="17269"/>
                  <a:pt x="56125" y="20156"/>
                  <a:pt x="56125" y="23745"/>
                </a:cubicBezTo>
                <a:cubicBezTo>
                  <a:pt x="56125" y="27334"/>
                  <a:pt x="53237" y="30221"/>
                  <a:pt x="49649" y="30221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1" name="Text 9"/>
          <p:cNvSpPr/>
          <p:nvPr/>
        </p:nvSpPr>
        <p:spPr>
          <a:xfrm>
            <a:off x="806806" y="2642176"/>
            <a:ext cx="5047427" cy="4144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tidak melihat back-end, tapi </a:t>
            </a:r>
            <a:pPr>
              <a:lnSpc>
                <a:spcPct val="130000"/>
              </a:lnSpc>
            </a:pPr>
            <a:r>
              <a:rPr lang="en-US" sz="1088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semua fitur penting</a:t>
            </a:r>
            <a:pPr>
              <a:lnSpc>
                <a:spcPct val="13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ada di sini: login, booking, payment, dll.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45382" y="3402017"/>
            <a:ext cx="5681541" cy="2728521"/>
          </a:xfrm>
          <a:custGeom>
            <a:avLst/>
            <a:gdLst/>
            <a:ahLst/>
            <a:cxnLst/>
            <a:rect l="l" t="t" r="r" b="b"/>
            <a:pathLst>
              <a:path w="5681541" h="2728521">
                <a:moveTo>
                  <a:pt x="103602" y="0"/>
                </a:moveTo>
                <a:lnTo>
                  <a:pt x="5577939" y="0"/>
                </a:lnTo>
                <a:cubicBezTo>
                  <a:pt x="5635157" y="0"/>
                  <a:pt x="5681541" y="46384"/>
                  <a:pt x="5681541" y="103602"/>
                </a:cubicBezTo>
                <a:lnTo>
                  <a:pt x="5681541" y="2624919"/>
                </a:lnTo>
                <a:cubicBezTo>
                  <a:pt x="5681541" y="2682137"/>
                  <a:pt x="5635157" y="2728521"/>
                  <a:pt x="5577939" y="2728521"/>
                </a:cubicBezTo>
                <a:lnTo>
                  <a:pt x="103602" y="2728521"/>
                </a:lnTo>
                <a:cubicBezTo>
                  <a:pt x="46384" y="2728521"/>
                  <a:pt x="0" y="2682137"/>
                  <a:pt x="0" y="2624919"/>
                </a:cubicBezTo>
                <a:lnTo>
                  <a:pt x="0" y="103602"/>
                </a:lnTo>
                <a:cubicBezTo>
                  <a:pt x="0" y="46422"/>
                  <a:pt x="46422" y="0"/>
                  <a:pt x="1036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1807" dist="34538" dir="5400000">
              <a:srgbClr val="000000">
                <a:alpha val="10196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483535" y="3540170"/>
            <a:ext cx="5491581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Analogi Restoran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83535" y="3885552"/>
            <a:ext cx="5405235" cy="656227"/>
          </a:xfrm>
          <a:custGeom>
            <a:avLst/>
            <a:gdLst/>
            <a:ahLst/>
            <a:cxnLst/>
            <a:rect l="l" t="t" r="r" b="b"/>
            <a:pathLst>
              <a:path w="5405235" h="656227">
                <a:moveTo>
                  <a:pt x="69074" y="0"/>
                </a:moveTo>
                <a:lnTo>
                  <a:pt x="5336161" y="0"/>
                </a:lnTo>
                <a:cubicBezTo>
                  <a:pt x="5374309" y="0"/>
                  <a:pt x="5405235" y="30926"/>
                  <a:pt x="5405235" y="69074"/>
                </a:cubicBezTo>
                <a:lnTo>
                  <a:pt x="5405235" y="587152"/>
                </a:lnTo>
                <a:cubicBezTo>
                  <a:pt x="5405235" y="625301"/>
                  <a:pt x="5374309" y="656227"/>
                  <a:pt x="5336161" y="656227"/>
                </a:cubicBezTo>
                <a:lnTo>
                  <a:pt x="69074" y="656227"/>
                </a:lnTo>
                <a:cubicBezTo>
                  <a:pt x="30926" y="656227"/>
                  <a:pt x="0" y="625301"/>
                  <a:pt x="0" y="587152"/>
                </a:cubicBezTo>
                <a:lnTo>
                  <a:pt x="0" y="69074"/>
                </a:lnTo>
                <a:cubicBezTo>
                  <a:pt x="0" y="30951"/>
                  <a:pt x="30951" y="0"/>
                  <a:pt x="69074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04419" y="4023705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17242" y="3886"/>
                </a:moveTo>
                <a:cubicBezTo>
                  <a:pt x="17026" y="1673"/>
                  <a:pt x="15164" y="0"/>
                  <a:pt x="12952" y="0"/>
                </a:cubicBezTo>
                <a:cubicBezTo>
                  <a:pt x="10739" y="0"/>
                  <a:pt x="8877" y="1673"/>
                  <a:pt x="8635" y="3859"/>
                </a:cubicBezTo>
                <a:lnTo>
                  <a:pt x="4830" y="40394"/>
                </a:lnTo>
                <a:cubicBezTo>
                  <a:pt x="4479" y="42013"/>
                  <a:pt x="4317" y="43658"/>
                  <a:pt x="4317" y="45304"/>
                </a:cubicBezTo>
                <a:cubicBezTo>
                  <a:pt x="4317" y="57690"/>
                  <a:pt x="13788" y="67862"/>
                  <a:pt x="25904" y="68969"/>
                </a:cubicBezTo>
                <a:lnTo>
                  <a:pt x="25904" y="129518"/>
                </a:lnTo>
                <a:cubicBezTo>
                  <a:pt x="25904" y="134294"/>
                  <a:pt x="29762" y="138153"/>
                  <a:pt x="34538" y="138153"/>
                </a:cubicBezTo>
                <a:cubicBezTo>
                  <a:pt x="39314" y="138153"/>
                  <a:pt x="43173" y="134294"/>
                  <a:pt x="43173" y="129518"/>
                </a:cubicBezTo>
                <a:lnTo>
                  <a:pt x="43173" y="68969"/>
                </a:lnTo>
                <a:cubicBezTo>
                  <a:pt x="55288" y="67862"/>
                  <a:pt x="64759" y="57690"/>
                  <a:pt x="64759" y="45304"/>
                </a:cubicBezTo>
                <a:cubicBezTo>
                  <a:pt x="64759" y="43658"/>
                  <a:pt x="64597" y="42013"/>
                  <a:pt x="64247" y="40394"/>
                </a:cubicBezTo>
                <a:lnTo>
                  <a:pt x="60415" y="3859"/>
                </a:lnTo>
                <a:cubicBezTo>
                  <a:pt x="60199" y="1673"/>
                  <a:pt x="58337" y="0"/>
                  <a:pt x="56125" y="0"/>
                </a:cubicBezTo>
                <a:cubicBezTo>
                  <a:pt x="53912" y="0"/>
                  <a:pt x="52050" y="1673"/>
                  <a:pt x="51834" y="3886"/>
                </a:cubicBezTo>
                <a:lnTo>
                  <a:pt x="48165" y="40448"/>
                </a:lnTo>
                <a:cubicBezTo>
                  <a:pt x="48003" y="41986"/>
                  <a:pt x="46708" y="43173"/>
                  <a:pt x="45170" y="43173"/>
                </a:cubicBezTo>
                <a:cubicBezTo>
                  <a:pt x="43605" y="43173"/>
                  <a:pt x="42309" y="41986"/>
                  <a:pt x="42147" y="40421"/>
                </a:cubicBezTo>
                <a:lnTo>
                  <a:pt x="38829" y="3940"/>
                </a:lnTo>
                <a:cubicBezTo>
                  <a:pt x="38640" y="1700"/>
                  <a:pt x="36778" y="0"/>
                  <a:pt x="34538" y="0"/>
                </a:cubicBezTo>
                <a:cubicBezTo>
                  <a:pt x="32299" y="0"/>
                  <a:pt x="30437" y="1700"/>
                  <a:pt x="30248" y="3940"/>
                </a:cubicBezTo>
                <a:lnTo>
                  <a:pt x="26929" y="40421"/>
                </a:lnTo>
                <a:cubicBezTo>
                  <a:pt x="26794" y="41986"/>
                  <a:pt x="25472" y="43173"/>
                  <a:pt x="23907" y="43173"/>
                </a:cubicBezTo>
                <a:cubicBezTo>
                  <a:pt x="22342" y="43173"/>
                  <a:pt x="21047" y="41986"/>
                  <a:pt x="20912" y="40448"/>
                </a:cubicBezTo>
                <a:lnTo>
                  <a:pt x="17242" y="3886"/>
                </a:lnTo>
                <a:close/>
                <a:moveTo>
                  <a:pt x="120884" y="0"/>
                </a:moveTo>
                <a:cubicBezTo>
                  <a:pt x="116567" y="0"/>
                  <a:pt x="86346" y="8635"/>
                  <a:pt x="86346" y="47490"/>
                </a:cubicBezTo>
                <a:lnTo>
                  <a:pt x="86346" y="77711"/>
                </a:lnTo>
                <a:cubicBezTo>
                  <a:pt x="86346" y="87236"/>
                  <a:pt x="94090" y="94980"/>
                  <a:pt x="103615" y="94980"/>
                </a:cubicBezTo>
                <a:lnTo>
                  <a:pt x="112249" y="94980"/>
                </a:lnTo>
                <a:lnTo>
                  <a:pt x="112249" y="129518"/>
                </a:lnTo>
                <a:cubicBezTo>
                  <a:pt x="112249" y="134294"/>
                  <a:pt x="116108" y="138153"/>
                  <a:pt x="120884" y="138153"/>
                </a:cubicBezTo>
                <a:cubicBezTo>
                  <a:pt x="125660" y="138153"/>
                  <a:pt x="129518" y="134294"/>
                  <a:pt x="129518" y="129518"/>
                </a:cubicBezTo>
                <a:lnTo>
                  <a:pt x="129518" y="8635"/>
                </a:lnTo>
                <a:cubicBezTo>
                  <a:pt x="129518" y="3859"/>
                  <a:pt x="125660" y="0"/>
                  <a:pt x="120884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16" name="Text 14"/>
          <p:cNvSpPr/>
          <p:nvPr/>
        </p:nvSpPr>
        <p:spPr>
          <a:xfrm>
            <a:off x="828918" y="3989167"/>
            <a:ext cx="1519683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Front-End = Area Makan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87150" y="4230935"/>
            <a:ext cx="5267082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Meja, kursi, dekorasi, menu - yang dilihat &amp; dirasakan pelanggan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83535" y="4610856"/>
            <a:ext cx="5405235" cy="656227"/>
          </a:xfrm>
          <a:custGeom>
            <a:avLst/>
            <a:gdLst/>
            <a:ahLst/>
            <a:cxnLst/>
            <a:rect l="l" t="t" r="r" b="b"/>
            <a:pathLst>
              <a:path w="5405235" h="656227">
                <a:moveTo>
                  <a:pt x="69074" y="0"/>
                </a:moveTo>
                <a:lnTo>
                  <a:pt x="5336161" y="0"/>
                </a:lnTo>
                <a:cubicBezTo>
                  <a:pt x="5374309" y="0"/>
                  <a:pt x="5405235" y="30926"/>
                  <a:pt x="5405235" y="69074"/>
                </a:cubicBezTo>
                <a:lnTo>
                  <a:pt x="5405235" y="587152"/>
                </a:lnTo>
                <a:cubicBezTo>
                  <a:pt x="5405235" y="625301"/>
                  <a:pt x="5374309" y="656227"/>
                  <a:pt x="5336161" y="656227"/>
                </a:cubicBezTo>
                <a:lnTo>
                  <a:pt x="69074" y="656227"/>
                </a:lnTo>
                <a:cubicBezTo>
                  <a:pt x="30926" y="656227"/>
                  <a:pt x="0" y="625301"/>
                  <a:pt x="0" y="587152"/>
                </a:cubicBezTo>
                <a:lnTo>
                  <a:pt x="0" y="69074"/>
                </a:lnTo>
                <a:cubicBezTo>
                  <a:pt x="0" y="30951"/>
                  <a:pt x="30951" y="0"/>
                  <a:pt x="69074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613054" y="4749008"/>
            <a:ext cx="120884" cy="138153"/>
          </a:xfrm>
          <a:custGeom>
            <a:avLst/>
            <a:gdLst/>
            <a:ahLst/>
            <a:cxnLst/>
            <a:rect l="l" t="t" r="r" b="b"/>
            <a:pathLst>
              <a:path w="120884" h="138153">
                <a:moveTo>
                  <a:pt x="43308" y="-7124"/>
                </a:moveTo>
                <a:cubicBezTo>
                  <a:pt x="45817" y="-9228"/>
                  <a:pt x="49514" y="-9147"/>
                  <a:pt x="51915" y="-6881"/>
                </a:cubicBezTo>
                <a:cubicBezTo>
                  <a:pt x="55234" y="-3751"/>
                  <a:pt x="58202" y="-297"/>
                  <a:pt x="61063" y="3211"/>
                </a:cubicBezTo>
                <a:cubicBezTo>
                  <a:pt x="64705" y="7663"/>
                  <a:pt x="69076" y="13545"/>
                  <a:pt x="73286" y="20534"/>
                </a:cubicBezTo>
                <a:cubicBezTo>
                  <a:pt x="74689" y="18699"/>
                  <a:pt x="75984" y="17080"/>
                  <a:pt x="77117" y="15704"/>
                </a:cubicBezTo>
                <a:cubicBezTo>
                  <a:pt x="77414" y="15353"/>
                  <a:pt x="77711" y="14976"/>
                  <a:pt x="78008" y="14598"/>
                </a:cubicBezTo>
                <a:cubicBezTo>
                  <a:pt x="80140" y="11953"/>
                  <a:pt x="82784" y="8635"/>
                  <a:pt x="86319" y="8635"/>
                </a:cubicBezTo>
                <a:cubicBezTo>
                  <a:pt x="89934" y="8635"/>
                  <a:pt x="92471" y="11846"/>
                  <a:pt x="94629" y="14598"/>
                </a:cubicBezTo>
                <a:cubicBezTo>
                  <a:pt x="94980" y="15057"/>
                  <a:pt x="95331" y="15488"/>
                  <a:pt x="95682" y="15893"/>
                </a:cubicBezTo>
                <a:cubicBezTo>
                  <a:pt x="98461" y="19239"/>
                  <a:pt x="102158" y="24069"/>
                  <a:pt x="105854" y="30032"/>
                </a:cubicBezTo>
                <a:cubicBezTo>
                  <a:pt x="113194" y="41878"/>
                  <a:pt x="120857" y="58742"/>
                  <a:pt x="120857" y="77684"/>
                </a:cubicBezTo>
                <a:cubicBezTo>
                  <a:pt x="120857" y="111062"/>
                  <a:pt x="93793" y="138126"/>
                  <a:pt x="60415" y="138126"/>
                </a:cubicBezTo>
                <a:cubicBezTo>
                  <a:pt x="27037" y="138126"/>
                  <a:pt x="0" y="111089"/>
                  <a:pt x="0" y="77711"/>
                </a:cubicBezTo>
                <a:cubicBezTo>
                  <a:pt x="0" y="53130"/>
                  <a:pt x="11090" y="31840"/>
                  <a:pt x="21721" y="16999"/>
                </a:cubicBezTo>
                <a:cubicBezTo>
                  <a:pt x="27091" y="9525"/>
                  <a:pt x="32434" y="3535"/>
                  <a:pt x="36454" y="-567"/>
                </a:cubicBezTo>
                <a:cubicBezTo>
                  <a:pt x="38667" y="-2833"/>
                  <a:pt x="40906" y="-5073"/>
                  <a:pt x="43335" y="-7097"/>
                </a:cubicBezTo>
                <a:close/>
                <a:moveTo>
                  <a:pt x="60901" y="112249"/>
                </a:moveTo>
                <a:cubicBezTo>
                  <a:pt x="67727" y="112249"/>
                  <a:pt x="73772" y="110360"/>
                  <a:pt x="79465" y="106583"/>
                </a:cubicBezTo>
                <a:cubicBezTo>
                  <a:pt x="90825" y="98650"/>
                  <a:pt x="93874" y="82784"/>
                  <a:pt x="87047" y="70318"/>
                </a:cubicBezTo>
                <a:cubicBezTo>
                  <a:pt x="85833" y="67889"/>
                  <a:pt x="82730" y="67727"/>
                  <a:pt x="80976" y="69778"/>
                </a:cubicBezTo>
                <a:lnTo>
                  <a:pt x="74176" y="77684"/>
                </a:lnTo>
                <a:cubicBezTo>
                  <a:pt x="72395" y="79735"/>
                  <a:pt x="69184" y="79681"/>
                  <a:pt x="67511" y="77549"/>
                </a:cubicBezTo>
                <a:cubicBezTo>
                  <a:pt x="62843" y="71586"/>
                  <a:pt x="54263" y="60712"/>
                  <a:pt x="49892" y="55153"/>
                </a:cubicBezTo>
                <a:cubicBezTo>
                  <a:pt x="48434" y="53291"/>
                  <a:pt x="45790" y="52995"/>
                  <a:pt x="44090" y="54641"/>
                </a:cubicBezTo>
                <a:cubicBezTo>
                  <a:pt x="39152" y="59444"/>
                  <a:pt x="30194" y="69967"/>
                  <a:pt x="30194" y="82784"/>
                </a:cubicBezTo>
                <a:cubicBezTo>
                  <a:pt x="30194" y="101294"/>
                  <a:pt x="43847" y="112249"/>
                  <a:pt x="60874" y="112249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20" name="Text 18"/>
          <p:cNvSpPr/>
          <p:nvPr/>
        </p:nvSpPr>
        <p:spPr>
          <a:xfrm>
            <a:off x="828918" y="4714470"/>
            <a:ext cx="1148397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Back-End = Dapur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87150" y="4956238"/>
            <a:ext cx="5267082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Chef, bahan makanan, resep, peralatan memasak - yang membuat makanan jadi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83535" y="5336159"/>
            <a:ext cx="5405235" cy="656227"/>
          </a:xfrm>
          <a:custGeom>
            <a:avLst/>
            <a:gdLst/>
            <a:ahLst/>
            <a:cxnLst/>
            <a:rect l="l" t="t" r="r" b="b"/>
            <a:pathLst>
              <a:path w="5405235" h="656227">
                <a:moveTo>
                  <a:pt x="69074" y="0"/>
                </a:moveTo>
                <a:lnTo>
                  <a:pt x="5336161" y="0"/>
                </a:lnTo>
                <a:cubicBezTo>
                  <a:pt x="5374309" y="0"/>
                  <a:pt x="5405235" y="30926"/>
                  <a:pt x="5405235" y="69074"/>
                </a:cubicBezTo>
                <a:lnTo>
                  <a:pt x="5405235" y="587152"/>
                </a:lnTo>
                <a:cubicBezTo>
                  <a:pt x="5405235" y="625301"/>
                  <a:pt x="5374309" y="656227"/>
                  <a:pt x="5336161" y="656227"/>
                </a:cubicBezTo>
                <a:lnTo>
                  <a:pt x="69074" y="656227"/>
                </a:lnTo>
                <a:cubicBezTo>
                  <a:pt x="30926" y="656227"/>
                  <a:pt x="0" y="625301"/>
                  <a:pt x="0" y="587152"/>
                </a:cubicBezTo>
                <a:lnTo>
                  <a:pt x="0" y="69074"/>
                </a:lnTo>
                <a:cubicBezTo>
                  <a:pt x="0" y="30951"/>
                  <a:pt x="30951" y="0"/>
                  <a:pt x="69074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04419" y="5474312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58283" y="17269"/>
                </a:moveTo>
                <a:cubicBezTo>
                  <a:pt x="54695" y="17269"/>
                  <a:pt x="51807" y="20156"/>
                  <a:pt x="51807" y="23745"/>
                </a:cubicBezTo>
                <a:cubicBezTo>
                  <a:pt x="51807" y="27334"/>
                  <a:pt x="54695" y="30221"/>
                  <a:pt x="58283" y="30221"/>
                </a:cubicBezTo>
                <a:lnTo>
                  <a:pt x="62601" y="30221"/>
                </a:lnTo>
                <a:lnTo>
                  <a:pt x="62601" y="39206"/>
                </a:lnTo>
                <a:cubicBezTo>
                  <a:pt x="33675" y="42282"/>
                  <a:pt x="10847" y="65758"/>
                  <a:pt x="8796" y="94980"/>
                </a:cubicBezTo>
                <a:lnTo>
                  <a:pt x="129383" y="94980"/>
                </a:lnTo>
                <a:cubicBezTo>
                  <a:pt x="127306" y="65758"/>
                  <a:pt x="104478" y="42282"/>
                  <a:pt x="75552" y="39206"/>
                </a:cubicBezTo>
                <a:lnTo>
                  <a:pt x="75552" y="30221"/>
                </a:lnTo>
                <a:lnTo>
                  <a:pt x="79870" y="30221"/>
                </a:lnTo>
                <a:cubicBezTo>
                  <a:pt x="83458" y="30221"/>
                  <a:pt x="86346" y="27334"/>
                  <a:pt x="86346" y="23745"/>
                </a:cubicBezTo>
                <a:cubicBezTo>
                  <a:pt x="86346" y="20156"/>
                  <a:pt x="83458" y="17269"/>
                  <a:pt x="79870" y="17269"/>
                </a:cubicBezTo>
                <a:lnTo>
                  <a:pt x="58283" y="17269"/>
                </a:lnTo>
                <a:close/>
                <a:moveTo>
                  <a:pt x="6476" y="107932"/>
                </a:moveTo>
                <a:cubicBezTo>
                  <a:pt x="2887" y="107932"/>
                  <a:pt x="0" y="110819"/>
                  <a:pt x="0" y="114408"/>
                </a:cubicBezTo>
                <a:cubicBezTo>
                  <a:pt x="0" y="117997"/>
                  <a:pt x="2887" y="120884"/>
                  <a:pt x="6476" y="120884"/>
                </a:cubicBezTo>
                <a:lnTo>
                  <a:pt x="131677" y="120884"/>
                </a:lnTo>
                <a:cubicBezTo>
                  <a:pt x="135266" y="120884"/>
                  <a:pt x="138153" y="117997"/>
                  <a:pt x="138153" y="114408"/>
                </a:cubicBezTo>
                <a:cubicBezTo>
                  <a:pt x="138153" y="110819"/>
                  <a:pt x="135266" y="107932"/>
                  <a:pt x="131677" y="107932"/>
                </a:cubicBezTo>
                <a:lnTo>
                  <a:pt x="6476" y="107932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4" name="Text 22"/>
          <p:cNvSpPr/>
          <p:nvPr/>
        </p:nvSpPr>
        <p:spPr>
          <a:xfrm>
            <a:off x="828918" y="5439773"/>
            <a:ext cx="863456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= Pelayan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87150" y="5681541"/>
            <a:ext cx="5267082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Menghubungkan pesanan dari pelanggan ke dapur &amp; mengantar makanan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63053" y="1260646"/>
            <a:ext cx="5681541" cy="4869892"/>
          </a:xfrm>
          <a:custGeom>
            <a:avLst/>
            <a:gdLst/>
            <a:ahLst/>
            <a:cxnLst/>
            <a:rect l="l" t="t" r="r" b="b"/>
            <a:pathLst>
              <a:path w="5681541" h="4869892">
                <a:moveTo>
                  <a:pt x="34538" y="0"/>
                </a:moveTo>
                <a:lnTo>
                  <a:pt x="5647003" y="0"/>
                </a:lnTo>
                <a:cubicBezTo>
                  <a:pt x="5666078" y="0"/>
                  <a:pt x="5681541" y="15463"/>
                  <a:pt x="5681541" y="34538"/>
                </a:cubicBezTo>
                <a:lnTo>
                  <a:pt x="5681541" y="4766261"/>
                </a:lnTo>
                <a:cubicBezTo>
                  <a:pt x="5681541" y="4823495"/>
                  <a:pt x="5635144" y="4869892"/>
                  <a:pt x="5577910" y="4869892"/>
                </a:cubicBezTo>
                <a:lnTo>
                  <a:pt x="103631" y="4869892"/>
                </a:lnTo>
                <a:cubicBezTo>
                  <a:pt x="46397" y="4869892"/>
                  <a:pt x="0" y="4823495"/>
                  <a:pt x="0" y="4766261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1807" dist="34538" dir="5400000">
              <a:srgbClr val="000000">
                <a:alpha val="10196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6163053" y="1260646"/>
            <a:ext cx="5681541" cy="34538"/>
          </a:xfrm>
          <a:custGeom>
            <a:avLst/>
            <a:gdLst/>
            <a:ahLst/>
            <a:cxnLst/>
            <a:rect l="l" t="t" r="r" b="b"/>
            <a:pathLst>
              <a:path w="5681541" h="34538">
                <a:moveTo>
                  <a:pt x="34538" y="0"/>
                </a:moveTo>
                <a:lnTo>
                  <a:pt x="5647003" y="0"/>
                </a:lnTo>
                <a:cubicBezTo>
                  <a:pt x="5666078" y="0"/>
                  <a:pt x="5681541" y="15463"/>
                  <a:pt x="5681541" y="34538"/>
                </a:cubicBezTo>
                <a:lnTo>
                  <a:pt x="5681541" y="34538"/>
                </a:lnTo>
                <a:lnTo>
                  <a:pt x="0" y="34538"/>
                </a:ln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8" name="Text 26"/>
          <p:cNvSpPr/>
          <p:nvPr/>
        </p:nvSpPr>
        <p:spPr>
          <a:xfrm>
            <a:off x="6301206" y="1416068"/>
            <a:ext cx="5491581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Komponen Back-End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01206" y="1761450"/>
            <a:ext cx="5405235" cy="828918"/>
          </a:xfrm>
          <a:custGeom>
            <a:avLst/>
            <a:gdLst/>
            <a:ahLst/>
            <a:cxnLst/>
            <a:rect l="l" t="t" r="r" b="b"/>
            <a:pathLst>
              <a:path w="5405235" h="828918">
                <a:moveTo>
                  <a:pt x="69074" y="0"/>
                </a:moveTo>
                <a:lnTo>
                  <a:pt x="5336161" y="0"/>
                </a:lnTo>
                <a:cubicBezTo>
                  <a:pt x="5374310" y="0"/>
                  <a:pt x="5405235" y="30925"/>
                  <a:pt x="5405235" y="69074"/>
                </a:cubicBezTo>
                <a:lnTo>
                  <a:pt x="5405235" y="759844"/>
                </a:lnTo>
                <a:cubicBezTo>
                  <a:pt x="5405235" y="797992"/>
                  <a:pt x="5374310" y="828918"/>
                  <a:pt x="5336161" y="828918"/>
                </a:cubicBezTo>
                <a:lnTo>
                  <a:pt x="69074" y="828918"/>
                </a:lnTo>
                <a:cubicBezTo>
                  <a:pt x="30925" y="828918"/>
                  <a:pt x="0" y="797992"/>
                  <a:pt x="0" y="759844"/>
                </a:cubicBezTo>
                <a:lnTo>
                  <a:pt x="0" y="69074"/>
                </a:lnTo>
                <a:cubicBezTo>
                  <a:pt x="0" y="30951"/>
                  <a:pt x="30951" y="0"/>
                  <a:pt x="69074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404820" y="1865065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172691" y="0"/>
                </a:moveTo>
                <a:lnTo>
                  <a:pt x="172691" y="0"/>
                </a:lnTo>
                <a:cubicBezTo>
                  <a:pt x="268002" y="0"/>
                  <a:pt x="345382" y="77380"/>
                  <a:pt x="345382" y="172691"/>
                </a:cubicBezTo>
                <a:lnTo>
                  <a:pt x="345382" y="172691"/>
                </a:lnTo>
                <a:cubicBezTo>
                  <a:pt x="345382" y="268002"/>
                  <a:pt x="268002" y="345382"/>
                  <a:pt x="172691" y="345382"/>
                </a:cubicBezTo>
                <a:lnTo>
                  <a:pt x="172691" y="345382"/>
                </a:lnTo>
                <a:cubicBezTo>
                  <a:pt x="77380" y="345382"/>
                  <a:pt x="0" y="268002"/>
                  <a:pt x="0" y="172691"/>
                </a:cubicBezTo>
                <a:lnTo>
                  <a:pt x="0" y="172691"/>
                </a:lnTo>
                <a:cubicBezTo>
                  <a:pt x="0" y="77380"/>
                  <a:pt x="77380" y="0"/>
                  <a:pt x="172691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31" name="Shape 29"/>
          <p:cNvSpPr/>
          <p:nvPr/>
        </p:nvSpPr>
        <p:spPr>
          <a:xfrm>
            <a:off x="6511673" y="1960045"/>
            <a:ext cx="135994" cy="155422"/>
          </a:xfrm>
          <a:custGeom>
            <a:avLst/>
            <a:gdLst/>
            <a:ahLst/>
            <a:cxnLst/>
            <a:rect l="l" t="t" r="r" b="b"/>
            <a:pathLst>
              <a:path w="135994" h="155422">
                <a:moveTo>
                  <a:pt x="19428" y="9714"/>
                </a:moveTo>
                <a:cubicBezTo>
                  <a:pt x="8712" y="9714"/>
                  <a:pt x="0" y="18426"/>
                  <a:pt x="0" y="29142"/>
                </a:cubicBezTo>
                <a:lnTo>
                  <a:pt x="0" y="48569"/>
                </a:lnTo>
                <a:cubicBezTo>
                  <a:pt x="0" y="59285"/>
                  <a:pt x="8712" y="67997"/>
                  <a:pt x="19428" y="67997"/>
                </a:cubicBezTo>
                <a:lnTo>
                  <a:pt x="116567" y="67997"/>
                </a:lnTo>
                <a:cubicBezTo>
                  <a:pt x="127282" y="67997"/>
                  <a:pt x="135994" y="59285"/>
                  <a:pt x="135994" y="48569"/>
                </a:cubicBezTo>
                <a:lnTo>
                  <a:pt x="135994" y="29142"/>
                </a:lnTo>
                <a:cubicBezTo>
                  <a:pt x="135994" y="18426"/>
                  <a:pt x="127282" y="9714"/>
                  <a:pt x="116567" y="9714"/>
                </a:cubicBezTo>
                <a:lnTo>
                  <a:pt x="19428" y="9714"/>
                </a:lnTo>
                <a:close/>
                <a:moveTo>
                  <a:pt x="84996" y="31570"/>
                </a:moveTo>
                <a:cubicBezTo>
                  <a:pt x="89017" y="31570"/>
                  <a:pt x="92282" y="34835"/>
                  <a:pt x="92282" y="38856"/>
                </a:cubicBezTo>
                <a:cubicBezTo>
                  <a:pt x="92282" y="42876"/>
                  <a:pt x="89017" y="46141"/>
                  <a:pt x="84996" y="46141"/>
                </a:cubicBezTo>
                <a:cubicBezTo>
                  <a:pt x="80976" y="46141"/>
                  <a:pt x="77711" y="42876"/>
                  <a:pt x="77711" y="38856"/>
                </a:cubicBezTo>
                <a:cubicBezTo>
                  <a:pt x="77711" y="34835"/>
                  <a:pt x="80976" y="31570"/>
                  <a:pt x="84996" y="31570"/>
                </a:cubicBezTo>
                <a:close/>
                <a:moveTo>
                  <a:pt x="101996" y="38856"/>
                </a:moveTo>
                <a:cubicBezTo>
                  <a:pt x="101996" y="34835"/>
                  <a:pt x="105260" y="31570"/>
                  <a:pt x="109281" y="31570"/>
                </a:cubicBezTo>
                <a:cubicBezTo>
                  <a:pt x="113302" y="31570"/>
                  <a:pt x="116567" y="34835"/>
                  <a:pt x="116567" y="38856"/>
                </a:cubicBezTo>
                <a:cubicBezTo>
                  <a:pt x="116567" y="42876"/>
                  <a:pt x="113302" y="46141"/>
                  <a:pt x="109281" y="46141"/>
                </a:cubicBezTo>
                <a:cubicBezTo>
                  <a:pt x="105260" y="46141"/>
                  <a:pt x="101996" y="42876"/>
                  <a:pt x="101996" y="38856"/>
                </a:cubicBezTo>
                <a:close/>
                <a:moveTo>
                  <a:pt x="19428" y="87425"/>
                </a:moveTo>
                <a:cubicBezTo>
                  <a:pt x="8712" y="87425"/>
                  <a:pt x="0" y="96137"/>
                  <a:pt x="0" y="106853"/>
                </a:cubicBezTo>
                <a:lnTo>
                  <a:pt x="0" y="126280"/>
                </a:lnTo>
                <a:cubicBezTo>
                  <a:pt x="0" y="136996"/>
                  <a:pt x="8712" y="145708"/>
                  <a:pt x="19428" y="145708"/>
                </a:cubicBezTo>
                <a:lnTo>
                  <a:pt x="116567" y="145708"/>
                </a:lnTo>
                <a:cubicBezTo>
                  <a:pt x="127282" y="145708"/>
                  <a:pt x="135994" y="136996"/>
                  <a:pt x="135994" y="126280"/>
                </a:cubicBezTo>
                <a:lnTo>
                  <a:pt x="135994" y="106853"/>
                </a:lnTo>
                <a:cubicBezTo>
                  <a:pt x="135994" y="96137"/>
                  <a:pt x="127282" y="87425"/>
                  <a:pt x="116567" y="87425"/>
                </a:cubicBezTo>
                <a:lnTo>
                  <a:pt x="19428" y="87425"/>
                </a:lnTo>
                <a:close/>
                <a:moveTo>
                  <a:pt x="84996" y="109281"/>
                </a:moveTo>
                <a:cubicBezTo>
                  <a:pt x="89017" y="109281"/>
                  <a:pt x="92282" y="112546"/>
                  <a:pt x="92282" y="116567"/>
                </a:cubicBezTo>
                <a:cubicBezTo>
                  <a:pt x="92282" y="120587"/>
                  <a:pt x="89017" y="123852"/>
                  <a:pt x="84996" y="123852"/>
                </a:cubicBezTo>
                <a:cubicBezTo>
                  <a:pt x="80976" y="123852"/>
                  <a:pt x="77711" y="120587"/>
                  <a:pt x="77711" y="116567"/>
                </a:cubicBezTo>
                <a:cubicBezTo>
                  <a:pt x="77711" y="112546"/>
                  <a:pt x="80976" y="109281"/>
                  <a:pt x="84996" y="109281"/>
                </a:cubicBezTo>
                <a:close/>
                <a:moveTo>
                  <a:pt x="101996" y="116567"/>
                </a:moveTo>
                <a:cubicBezTo>
                  <a:pt x="101996" y="112546"/>
                  <a:pt x="105260" y="109281"/>
                  <a:pt x="109281" y="109281"/>
                </a:cubicBezTo>
                <a:cubicBezTo>
                  <a:pt x="113302" y="109281"/>
                  <a:pt x="116567" y="112546"/>
                  <a:pt x="116567" y="116567"/>
                </a:cubicBezTo>
                <a:cubicBezTo>
                  <a:pt x="116567" y="120587"/>
                  <a:pt x="113302" y="123852"/>
                  <a:pt x="109281" y="123852"/>
                </a:cubicBezTo>
                <a:cubicBezTo>
                  <a:pt x="105260" y="123852"/>
                  <a:pt x="101996" y="120587"/>
                  <a:pt x="101996" y="11656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6853818" y="1916873"/>
            <a:ext cx="518074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853818" y="2279524"/>
            <a:ext cx="481808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Komputer yang menjalankan aplikasi website dan merespons request dari user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01206" y="2659445"/>
            <a:ext cx="5405235" cy="828918"/>
          </a:xfrm>
          <a:custGeom>
            <a:avLst/>
            <a:gdLst/>
            <a:ahLst/>
            <a:cxnLst/>
            <a:rect l="l" t="t" r="r" b="b"/>
            <a:pathLst>
              <a:path w="5405235" h="828918">
                <a:moveTo>
                  <a:pt x="69074" y="0"/>
                </a:moveTo>
                <a:lnTo>
                  <a:pt x="5336161" y="0"/>
                </a:lnTo>
                <a:cubicBezTo>
                  <a:pt x="5374310" y="0"/>
                  <a:pt x="5405235" y="30925"/>
                  <a:pt x="5405235" y="69074"/>
                </a:cubicBezTo>
                <a:lnTo>
                  <a:pt x="5405235" y="759844"/>
                </a:lnTo>
                <a:cubicBezTo>
                  <a:pt x="5405235" y="797992"/>
                  <a:pt x="5374310" y="828918"/>
                  <a:pt x="5336161" y="828918"/>
                </a:cubicBezTo>
                <a:lnTo>
                  <a:pt x="69074" y="828918"/>
                </a:lnTo>
                <a:cubicBezTo>
                  <a:pt x="30925" y="828918"/>
                  <a:pt x="0" y="797992"/>
                  <a:pt x="0" y="759844"/>
                </a:cubicBezTo>
                <a:lnTo>
                  <a:pt x="0" y="69074"/>
                </a:lnTo>
                <a:cubicBezTo>
                  <a:pt x="0" y="30951"/>
                  <a:pt x="30951" y="0"/>
                  <a:pt x="69074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404820" y="2763059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172691" y="0"/>
                </a:moveTo>
                <a:lnTo>
                  <a:pt x="172691" y="0"/>
                </a:lnTo>
                <a:cubicBezTo>
                  <a:pt x="268002" y="0"/>
                  <a:pt x="345382" y="77380"/>
                  <a:pt x="345382" y="172691"/>
                </a:cubicBezTo>
                <a:lnTo>
                  <a:pt x="345382" y="172691"/>
                </a:lnTo>
                <a:cubicBezTo>
                  <a:pt x="345382" y="268002"/>
                  <a:pt x="268002" y="345382"/>
                  <a:pt x="172691" y="345382"/>
                </a:cubicBezTo>
                <a:lnTo>
                  <a:pt x="172691" y="345382"/>
                </a:lnTo>
                <a:cubicBezTo>
                  <a:pt x="77380" y="345382"/>
                  <a:pt x="0" y="268002"/>
                  <a:pt x="0" y="172691"/>
                </a:cubicBezTo>
                <a:lnTo>
                  <a:pt x="0" y="172691"/>
                </a:lnTo>
                <a:cubicBezTo>
                  <a:pt x="0" y="77380"/>
                  <a:pt x="77380" y="0"/>
                  <a:pt x="172691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6" name="Shape 34"/>
          <p:cNvSpPr/>
          <p:nvPr/>
        </p:nvSpPr>
        <p:spPr>
          <a:xfrm>
            <a:off x="6511673" y="2858040"/>
            <a:ext cx="135994" cy="155422"/>
          </a:xfrm>
          <a:custGeom>
            <a:avLst/>
            <a:gdLst/>
            <a:ahLst/>
            <a:cxnLst/>
            <a:rect l="l" t="t" r="r" b="b"/>
            <a:pathLst>
              <a:path w="135994" h="155422">
                <a:moveTo>
                  <a:pt x="135994" y="62472"/>
                </a:moveTo>
                <a:cubicBezTo>
                  <a:pt x="131502" y="65447"/>
                  <a:pt x="126341" y="67845"/>
                  <a:pt x="120968" y="69758"/>
                </a:cubicBezTo>
                <a:cubicBezTo>
                  <a:pt x="106701" y="74858"/>
                  <a:pt x="87971" y="77711"/>
                  <a:pt x="67997" y="77711"/>
                </a:cubicBezTo>
                <a:cubicBezTo>
                  <a:pt x="48023" y="77711"/>
                  <a:pt x="29263" y="74827"/>
                  <a:pt x="15026" y="69758"/>
                </a:cubicBezTo>
                <a:cubicBezTo>
                  <a:pt x="9684" y="67845"/>
                  <a:pt x="4493" y="65447"/>
                  <a:pt x="0" y="62472"/>
                </a:cubicBezTo>
                <a:lnTo>
                  <a:pt x="0" y="87425"/>
                </a:lnTo>
                <a:cubicBezTo>
                  <a:pt x="0" y="100842"/>
                  <a:pt x="30447" y="111710"/>
                  <a:pt x="67997" y="111710"/>
                </a:cubicBezTo>
                <a:cubicBezTo>
                  <a:pt x="105547" y="111710"/>
                  <a:pt x="135994" y="100842"/>
                  <a:pt x="135994" y="87425"/>
                </a:cubicBezTo>
                <a:lnTo>
                  <a:pt x="135994" y="62472"/>
                </a:lnTo>
                <a:close/>
                <a:moveTo>
                  <a:pt x="135994" y="38856"/>
                </a:moveTo>
                <a:lnTo>
                  <a:pt x="135994" y="24285"/>
                </a:lnTo>
                <a:cubicBezTo>
                  <a:pt x="135994" y="10867"/>
                  <a:pt x="105547" y="0"/>
                  <a:pt x="67997" y="0"/>
                </a:cubicBezTo>
                <a:cubicBezTo>
                  <a:pt x="30447" y="0"/>
                  <a:pt x="0" y="10867"/>
                  <a:pt x="0" y="24285"/>
                </a:cubicBezTo>
                <a:lnTo>
                  <a:pt x="0" y="38856"/>
                </a:lnTo>
                <a:cubicBezTo>
                  <a:pt x="0" y="52273"/>
                  <a:pt x="30447" y="63140"/>
                  <a:pt x="67997" y="63140"/>
                </a:cubicBezTo>
                <a:cubicBezTo>
                  <a:pt x="105547" y="63140"/>
                  <a:pt x="135994" y="52273"/>
                  <a:pt x="135994" y="38856"/>
                </a:cubicBezTo>
                <a:close/>
                <a:moveTo>
                  <a:pt x="120968" y="118327"/>
                </a:moveTo>
                <a:cubicBezTo>
                  <a:pt x="106731" y="123397"/>
                  <a:pt x="88002" y="126280"/>
                  <a:pt x="67997" y="126280"/>
                </a:cubicBezTo>
                <a:cubicBezTo>
                  <a:pt x="47993" y="126280"/>
                  <a:pt x="29263" y="123397"/>
                  <a:pt x="15026" y="118327"/>
                </a:cubicBezTo>
                <a:cubicBezTo>
                  <a:pt x="9684" y="116415"/>
                  <a:pt x="4493" y="114017"/>
                  <a:pt x="0" y="111042"/>
                </a:cubicBezTo>
                <a:lnTo>
                  <a:pt x="0" y="131137"/>
                </a:lnTo>
                <a:cubicBezTo>
                  <a:pt x="0" y="144555"/>
                  <a:pt x="30447" y="155422"/>
                  <a:pt x="67997" y="155422"/>
                </a:cubicBezTo>
                <a:cubicBezTo>
                  <a:pt x="105547" y="155422"/>
                  <a:pt x="135994" y="144555"/>
                  <a:pt x="135994" y="131137"/>
                </a:cubicBezTo>
                <a:lnTo>
                  <a:pt x="135994" y="111042"/>
                </a:lnTo>
                <a:cubicBezTo>
                  <a:pt x="131502" y="114017"/>
                  <a:pt x="126341" y="116415"/>
                  <a:pt x="120968" y="11832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6853818" y="2814867"/>
            <a:ext cx="708034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853818" y="3177518"/>
            <a:ext cx="481808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Tempat menyimpan semua data: info hotel, kamar, booking, user, payments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01206" y="3557439"/>
            <a:ext cx="5405235" cy="1036147"/>
          </a:xfrm>
          <a:custGeom>
            <a:avLst/>
            <a:gdLst/>
            <a:ahLst/>
            <a:cxnLst/>
            <a:rect l="l" t="t" r="r" b="b"/>
            <a:pathLst>
              <a:path w="5405235" h="1036147">
                <a:moveTo>
                  <a:pt x="69080" y="0"/>
                </a:moveTo>
                <a:lnTo>
                  <a:pt x="5336155" y="0"/>
                </a:lnTo>
                <a:cubicBezTo>
                  <a:pt x="5374307" y="0"/>
                  <a:pt x="5405235" y="30928"/>
                  <a:pt x="5405235" y="69080"/>
                </a:cubicBezTo>
                <a:lnTo>
                  <a:pt x="5405235" y="967067"/>
                </a:lnTo>
                <a:cubicBezTo>
                  <a:pt x="5405235" y="1005219"/>
                  <a:pt x="5374307" y="1036147"/>
                  <a:pt x="5336155" y="1036147"/>
                </a:cubicBezTo>
                <a:lnTo>
                  <a:pt x="69080" y="1036147"/>
                </a:lnTo>
                <a:cubicBezTo>
                  <a:pt x="30928" y="1036147"/>
                  <a:pt x="0" y="1005219"/>
                  <a:pt x="0" y="967067"/>
                </a:cubicBezTo>
                <a:lnTo>
                  <a:pt x="0" y="69080"/>
                </a:lnTo>
                <a:cubicBezTo>
                  <a:pt x="0" y="30954"/>
                  <a:pt x="30954" y="0"/>
                  <a:pt x="69080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404820" y="3661054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172691" y="0"/>
                </a:moveTo>
                <a:lnTo>
                  <a:pt x="172691" y="0"/>
                </a:lnTo>
                <a:cubicBezTo>
                  <a:pt x="268002" y="0"/>
                  <a:pt x="345382" y="77380"/>
                  <a:pt x="345382" y="172691"/>
                </a:cubicBezTo>
                <a:lnTo>
                  <a:pt x="345382" y="172691"/>
                </a:lnTo>
                <a:cubicBezTo>
                  <a:pt x="345382" y="268002"/>
                  <a:pt x="268002" y="345382"/>
                  <a:pt x="172691" y="345382"/>
                </a:cubicBezTo>
                <a:lnTo>
                  <a:pt x="172691" y="345382"/>
                </a:lnTo>
                <a:cubicBezTo>
                  <a:pt x="77380" y="345382"/>
                  <a:pt x="0" y="268002"/>
                  <a:pt x="0" y="172691"/>
                </a:cubicBezTo>
                <a:lnTo>
                  <a:pt x="0" y="172691"/>
                </a:lnTo>
                <a:cubicBezTo>
                  <a:pt x="0" y="77380"/>
                  <a:pt x="77380" y="0"/>
                  <a:pt x="172691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1" name="Shape 39"/>
          <p:cNvSpPr/>
          <p:nvPr/>
        </p:nvSpPr>
        <p:spPr>
          <a:xfrm>
            <a:off x="6492245" y="3756034"/>
            <a:ext cx="174850" cy="155422"/>
          </a:xfrm>
          <a:custGeom>
            <a:avLst/>
            <a:gdLst/>
            <a:ahLst/>
            <a:cxnLst/>
            <a:rect l="l" t="t" r="r" b="b"/>
            <a:pathLst>
              <a:path w="174850" h="155422">
                <a:moveTo>
                  <a:pt x="109524" y="364"/>
                </a:moveTo>
                <a:cubicBezTo>
                  <a:pt x="104364" y="-1123"/>
                  <a:pt x="98991" y="1882"/>
                  <a:pt x="97503" y="7043"/>
                </a:cubicBezTo>
                <a:lnTo>
                  <a:pt x="58648" y="143037"/>
                </a:lnTo>
                <a:cubicBezTo>
                  <a:pt x="57160" y="148197"/>
                  <a:pt x="60165" y="153570"/>
                  <a:pt x="65326" y="155058"/>
                </a:cubicBezTo>
                <a:cubicBezTo>
                  <a:pt x="70486" y="156545"/>
                  <a:pt x="75859" y="153540"/>
                  <a:pt x="77347" y="148380"/>
                </a:cubicBezTo>
                <a:lnTo>
                  <a:pt x="116202" y="12385"/>
                </a:lnTo>
                <a:cubicBezTo>
                  <a:pt x="117690" y="7225"/>
                  <a:pt x="114685" y="1852"/>
                  <a:pt x="109524" y="364"/>
                </a:cubicBezTo>
                <a:close/>
                <a:moveTo>
                  <a:pt x="129134" y="41679"/>
                </a:moveTo>
                <a:cubicBezTo>
                  <a:pt x="125339" y="45473"/>
                  <a:pt x="125339" y="51635"/>
                  <a:pt x="129134" y="55430"/>
                </a:cubicBezTo>
                <a:lnTo>
                  <a:pt x="151415" y="77711"/>
                </a:lnTo>
                <a:lnTo>
                  <a:pt x="129134" y="99992"/>
                </a:lnTo>
                <a:cubicBezTo>
                  <a:pt x="125339" y="103787"/>
                  <a:pt x="125339" y="109949"/>
                  <a:pt x="129134" y="113743"/>
                </a:cubicBezTo>
                <a:cubicBezTo>
                  <a:pt x="132928" y="117538"/>
                  <a:pt x="139091" y="117538"/>
                  <a:pt x="142885" y="113743"/>
                </a:cubicBezTo>
                <a:lnTo>
                  <a:pt x="172027" y="84602"/>
                </a:lnTo>
                <a:cubicBezTo>
                  <a:pt x="175821" y="80807"/>
                  <a:pt x="175821" y="74645"/>
                  <a:pt x="172027" y="70851"/>
                </a:cubicBezTo>
                <a:lnTo>
                  <a:pt x="142885" y="41709"/>
                </a:lnTo>
                <a:cubicBezTo>
                  <a:pt x="139091" y="37914"/>
                  <a:pt x="132928" y="37914"/>
                  <a:pt x="129134" y="41709"/>
                </a:cubicBezTo>
                <a:close/>
                <a:moveTo>
                  <a:pt x="45746" y="41679"/>
                </a:moveTo>
                <a:cubicBezTo>
                  <a:pt x="41952" y="37884"/>
                  <a:pt x="35790" y="37884"/>
                  <a:pt x="31995" y="41679"/>
                </a:cubicBezTo>
                <a:lnTo>
                  <a:pt x="2853" y="70820"/>
                </a:lnTo>
                <a:cubicBezTo>
                  <a:pt x="-941" y="74615"/>
                  <a:pt x="-941" y="80777"/>
                  <a:pt x="2853" y="84571"/>
                </a:cubicBezTo>
                <a:lnTo>
                  <a:pt x="31995" y="113713"/>
                </a:lnTo>
                <a:cubicBezTo>
                  <a:pt x="35790" y="117508"/>
                  <a:pt x="41952" y="117508"/>
                  <a:pt x="45746" y="113713"/>
                </a:cubicBezTo>
                <a:cubicBezTo>
                  <a:pt x="49541" y="109919"/>
                  <a:pt x="49541" y="103756"/>
                  <a:pt x="45746" y="99962"/>
                </a:cubicBezTo>
                <a:lnTo>
                  <a:pt x="23465" y="77711"/>
                </a:lnTo>
                <a:lnTo>
                  <a:pt x="45716" y="55430"/>
                </a:lnTo>
                <a:cubicBezTo>
                  <a:pt x="49510" y="51635"/>
                  <a:pt x="49510" y="45473"/>
                  <a:pt x="45716" y="4167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2" name="Text 40"/>
          <p:cNvSpPr/>
          <p:nvPr/>
        </p:nvSpPr>
        <p:spPr>
          <a:xfrm>
            <a:off x="6853818" y="3712861"/>
            <a:ext cx="1234742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Application Logic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853818" y="4075513"/>
            <a:ext cx="4818085" cy="4144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Kode yang memproses data, menjalankan algoritma, dan mengatur alur kerja sistem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01206" y="4662663"/>
            <a:ext cx="5405235" cy="828918"/>
          </a:xfrm>
          <a:custGeom>
            <a:avLst/>
            <a:gdLst/>
            <a:ahLst/>
            <a:cxnLst/>
            <a:rect l="l" t="t" r="r" b="b"/>
            <a:pathLst>
              <a:path w="5405235" h="828918">
                <a:moveTo>
                  <a:pt x="69074" y="0"/>
                </a:moveTo>
                <a:lnTo>
                  <a:pt x="5336161" y="0"/>
                </a:lnTo>
                <a:cubicBezTo>
                  <a:pt x="5374310" y="0"/>
                  <a:pt x="5405235" y="30925"/>
                  <a:pt x="5405235" y="69074"/>
                </a:cubicBezTo>
                <a:lnTo>
                  <a:pt x="5405235" y="759844"/>
                </a:lnTo>
                <a:cubicBezTo>
                  <a:pt x="5405235" y="797992"/>
                  <a:pt x="5374310" y="828918"/>
                  <a:pt x="5336161" y="828918"/>
                </a:cubicBezTo>
                <a:lnTo>
                  <a:pt x="69074" y="828918"/>
                </a:lnTo>
                <a:cubicBezTo>
                  <a:pt x="30925" y="828918"/>
                  <a:pt x="0" y="797992"/>
                  <a:pt x="0" y="759844"/>
                </a:cubicBezTo>
                <a:lnTo>
                  <a:pt x="0" y="69074"/>
                </a:lnTo>
                <a:cubicBezTo>
                  <a:pt x="0" y="30951"/>
                  <a:pt x="30951" y="0"/>
                  <a:pt x="69074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6404820" y="4766278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172691" y="0"/>
                </a:moveTo>
                <a:lnTo>
                  <a:pt x="172691" y="0"/>
                </a:lnTo>
                <a:cubicBezTo>
                  <a:pt x="268002" y="0"/>
                  <a:pt x="345382" y="77380"/>
                  <a:pt x="345382" y="172691"/>
                </a:cubicBezTo>
                <a:lnTo>
                  <a:pt x="345382" y="172691"/>
                </a:lnTo>
                <a:cubicBezTo>
                  <a:pt x="345382" y="268002"/>
                  <a:pt x="268002" y="345382"/>
                  <a:pt x="172691" y="345382"/>
                </a:cubicBezTo>
                <a:lnTo>
                  <a:pt x="172691" y="345382"/>
                </a:lnTo>
                <a:cubicBezTo>
                  <a:pt x="77380" y="345382"/>
                  <a:pt x="0" y="268002"/>
                  <a:pt x="0" y="172691"/>
                </a:cubicBezTo>
                <a:lnTo>
                  <a:pt x="0" y="172691"/>
                </a:lnTo>
                <a:cubicBezTo>
                  <a:pt x="0" y="77380"/>
                  <a:pt x="77380" y="0"/>
                  <a:pt x="172691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46" name="Shape 44"/>
          <p:cNvSpPr/>
          <p:nvPr/>
        </p:nvSpPr>
        <p:spPr>
          <a:xfrm>
            <a:off x="6511673" y="4861258"/>
            <a:ext cx="135994" cy="155422"/>
          </a:xfrm>
          <a:custGeom>
            <a:avLst/>
            <a:gdLst/>
            <a:ahLst/>
            <a:cxnLst/>
            <a:rect l="l" t="t" r="r" b="b"/>
            <a:pathLst>
              <a:path w="135994" h="155422">
                <a:moveTo>
                  <a:pt x="38856" y="-9714"/>
                </a:moveTo>
                <a:cubicBezTo>
                  <a:pt x="44229" y="-9714"/>
                  <a:pt x="48569" y="-5373"/>
                  <a:pt x="48569" y="0"/>
                </a:cubicBezTo>
                <a:lnTo>
                  <a:pt x="48569" y="29142"/>
                </a:lnTo>
                <a:lnTo>
                  <a:pt x="87425" y="29142"/>
                </a:lnTo>
                <a:lnTo>
                  <a:pt x="87425" y="0"/>
                </a:lnTo>
                <a:cubicBezTo>
                  <a:pt x="87425" y="-5373"/>
                  <a:pt x="91766" y="-9714"/>
                  <a:pt x="97139" y="-9714"/>
                </a:cubicBezTo>
                <a:cubicBezTo>
                  <a:pt x="102512" y="-9714"/>
                  <a:pt x="106853" y="-5373"/>
                  <a:pt x="106853" y="0"/>
                </a:cubicBezTo>
                <a:lnTo>
                  <a:pt x="106853" y="29142"/>
                </a:lnTo>
                <a:lnTo>
                  <a:pt x="126280" y="29142"/>
                </a:lnTo>
                <a:cubicBezTo>
                  <a:pt x="131653" y="29142"/>
                  <a:pt x="135994" y="33483"/>
                  <a:pt x="135994" y="38856"/>
                </a:cubicBezTo>
                <a:cubicBezTo>
                  <a:pt x="135994" y="44229"/>
                  <a:pt x="131653" y="48569"/>
                  <a:pt x="126280" y="48569"/>
                </a:cubicBezTo>
                <a:lnTo>
                  <a:pt x="126280" y="67997"/>
                </a:lnTo>
                <a:cubicBezTo>
                  <a:pt x="126280" y="96866"/>
                  <a:pt x="105274" y="120847"/>
                  <a:pt x="77711" y="125461"/>
                </a:cubicBezTo>
                <a:lnTo>
                  <a:pt x="77711" y="145708"/>
                </a:lnTo>
                <a:cubicBezTo>
                  <a:pt x="77711" y="151081"/>
                  <a:pt x="73370" y="155422"/>
                  <a:pt x="67997" y="155422"/>
                </a:cubicBezTo>
                <a:cubicBezTo>
                  <a:pt x="62624" y="155422"/>
                  <a:pt x="58283" y="151081"/>
                  <a:pt x="58283" y="145708"/>
                </a:cubicBezTo>
                <a:lnTo>
                  <a:pt x="58283" y="125461"/>
                </a:lnTo>
                <a:cubicBezTo>
                  <a:pt x="30720" y="120847"/>
                  <a:pt x="9714" y="96866"/>
                  <a:pt x="9714" y="67997"/>
                </a:cubicBezTo>
                <a:lnTo>
                  <a:pt x="9714" y="48569"/>
                </a:lnTo>
                <a:cubicBezTo>
                  <a:pt x="4341" y="48569"/>
                  <a:pt x="0" y="44229"/>
                  <a:pt x="0" y="38856"/>
                </a:cubicBezTo>
                <a:cubicBezTo>
                  <a:pt x="0" y="33483"/>
                  <a:pt x="4341" y="29142"/>
                  <a:pt x="9714" y="29142"/>
                </a:cubicBezTo>
                <a:lnTo>
                  <a:pt x="29142" y="29142"/>
                </a:lnTo>
                <a:lnTo>
                  <a:pt x="29142" y="0"/>
                </a:lnTo>
                <a:cubicBezTo>
                  <a:pt x="29142" y="-5373"/>
                  <a:pt x="33483" y="-9714"/>
                  <a:pt x="38856" y="-971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7" name="Text 45"/>
          <p:cNvSpPr/>
          <p:nvPr/>
        </p:nvSpPr>
        <p:spPr>
          <a:xfrm>
            <a:off x="6853818" y="4818085"/>
            <a:ext cx="2771694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(Application Programming Interface)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853818" y="5180737"/>
            <a:ext cx="481808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Jembatan komunikasi antara front-end dan back-end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45382" y="6234153"/>
            <a:ext cx="11501235" cy="414459"/>
          </a:xfrm>
          <a:custGeom>
            <a:avLst/>
            <a:gdLst/>
            <a:ahLst/>
            <a:cxnLst/>
            <a:rect l="l" t="t" r="r" b="b"/>
            <a:pathLst>
              <a:path w="11501235" h="414459">
                <a:moveTo>
                  <a:pt x="103615" y="0"/>
                </a:moveTo>
                <a:lnTo>
                  <a:pt x="11397620" y="0"/>
                </a:lnTo>
                <a:cubicBezTo>
                  <a:pt x="11454845" y="0"/>
                  <a:pt x="11501235" y="46390"/>
                  <a:pt x="11501235" y="103615"/>
                </a:cubicBezTo>
                <a:lnTo>
                  <a:pt x="11501235" y="310844"/>
                </a:lnTo>
                <a:cubicBezTo>
                  <a:pt x="11501235" y="368069"/>
                  <a:pt x="11454845" y="414459"/>
                  <a:pt x="11397620" y="414459"/>
                </a:cubicBezTo>
                <a:lnTo>
                  <a:pt x="103615" y="414459"/>
                </a:lnTo>
                <a:cubicBezTo>
                  <a:pt x="46390" y="414459"/>
                  <a:pt x="0" y="368069"/>
                  <a:pt x="0" y="310844"/>
                </a:cubicBezTo>
                <a:lnTo>
                  <a:pt x="0" y="103615"/>
                </a:lnTo>
                <a:cubicBezTo>
                  <a:pt x="0" y="46428"/>
                  <a:pt x="46428" y="0"/>
                  <a:pt x="103615" y="0"/>
                </a:cubicBezTo>
                <a:close/>
              </a:path>
            </a:pathLst>
          </a:custGeom>
          <a:gradFill rotWithShape="1" flip="none">
            <a:gsLst>
              <a:gs pos="0">
                <a:srgbClr val="2A6F6F"/>
              </a:gs>
              <a:gs pos="100000">
                <a:srgbClr val="2A6F6F">
                  <a:alpha val="80000"/>
                </a:srgbClr>
              </a:gs>
            </a:gsLst>
            <a:lin ang="0" scaled="1"/>
          </a:gradFill>
          <a:ln/>
        </p:spPr>
      </p:sp>
      <p:sp>
        <p:nvSpPr>
          <p:cNvPr id="50" name="Shape 48"/>
          <p:cNvSpPr/>
          <p:nvPr/>
        </p:nvSpPr>
        <p:spPr>
          <a:xfrm>
            <a:off x="474901" y="6337768"/>
            <a:ext cx="207229" cy="207229"/>
          </a:xfrm>
          <a:custGeom>
            <a:avLst/>
            <a:gdLst/>
            <a:ahLst/>
            <a:cxnLst/>
            <a:rect l="l" t="t" r="r" b="b"/>
            <a:pathLst>
              <a:path w="207229" h="207229">
                <a:moveTo>
                  <a:pt x="103615" y="207229"/>
                </a:moveTo>
                <a:cubicBezTo>
                  <a:pt x="160801" y="207229"/>
                  <a:pt x="207229" y="160801"/>
                  <a:pt x="207229" y="103615"/>
                </a:cubicBezTo>
                <a:cubicBezTo>
                  <a:pt x="207229" y="46428"/>
                  <a:pt x="160801" y="0"/>
                  <a:pt x="103615" y="0"/>
                </a:cubicBezTo>
                <a:cubicBezTo>
                  <a:pt x="46428" y="0"/>
                  <a:pt x="0" y="46428"/>
                  <a:pt x="0" y="103615"/>
                </a:cubicBezTo>
                <a:cubicBezTo>
                  <a:pt x="0" y="160801"/>
                  <a:pt x="46428" y="207229"/>
                  <a:pt x="103615" y="207229"/>
                </a:cubicBezTo>
                <a:close/>
                <a:moveTo>
                  <a:pt x="90663" y="64759"/>
                </a:moveTo>
                <a:cubicBezTo>
                  <a:pt x="90663" y="57611"/>
                  <a:pt x="96466" y="51807"/>
                  <a:pt x="103615" y="51807"/>
                </a:cubicBezTo>
                <a:cubicBezTo>
                  <a:pt x="110763" y="51807"/>
                  <a:pt x="116567" y="57611"/>
                  <a:pt x="116567" y="64759"/>
                </a:cubicBezTo>
                <a:cubicBezTo>
                  <a:pt x="116567" y="71908"/>
                  <a:pt x="110763" y="77711"/>
                  <a:pt x="103615" y="77711"/>
                </a:cubicBezTo>
                <a:cubicBezTo>
                  <a:pt x="96466" y="77711"/>
                  <a:pt x="90663" y="71908"/>
                  <a:pt x="90663" y="64759"/>
                </a:cubicBezTo>
                <a:close/>
                <a:moveTo>
                  <a:pt x="87425" y="90663"/>
                </a:moveTo>
                <a:lnTo>
                  <a:pt x="106853" y="90663"/>
                </a:lnTo>
                <a:cubicBezTo>
                  <a:pt x="112236" y="90663"/>
                  <a:pt x="116567" y="94994"/>
                  <a:pt x="116567" y="100377"/>
                </a:cubicBezTo>
                <a:lnTo>
                  <a:pt x="116567" y="135994"/>
                </a:lnTo>
                <a:lnTo>
                  <a:pt x="119805" y="135994"/>
                </a:lnTo>
                <a:cubicBezTo>
                  <a:pt x="125188" y="135994"/>
                  <a:pt x="129518" y="140325"/>
                  <a:pt x="129518" y="145708"/>
                </a:cubicBezTo>
                <a:cubicBezTo>
                  <a:pt x="129518" y="151091"/>
                  <a:pt x="125188" y="155422"/>
                  <a:pt x="119805" y="155422"/>
                </a:cubicBezTo>
                <a:lnTo>
                  <a:pt x="87425" y="155422"/>
                </a:lnTo>
                <a:cubicBezTo>
                  <a:pt x="82042" y="155422"/>
                  <a:pt x="77711" y="151091"/>
                  <a:pt x="77711" y="145708"/>
                </a:cubicBezTo>
                <a:cubicBezTo>
                  <a:pt x="77711" y="140325"/>
                  <a:pt x="82042" y="135994"/>
                  <a:pt x="87425" y="135994"/>
                </a:cubicBezTo>
                <a:lnTo>
                  <a:pt x="97139" y="135994"/>
                </a:lnTo>
                <a:lnTo>
                  <a:pt x="97139" y="110091"/>
                </a:lnTo>
                <a:lnTo>
                  <a:pt x="87425" y="110091"/>
                </a:lnTo>
                <a:cubicBezTo>
                  <a:pt x="82042" y="110091"/>
                  <a:pt x="77711" y="105760"/>
                  <a:pt x="77711" y="100377"/>
                </a:cubicBezTo>
                <a:cubicBezTo>
                  <a:pt x="77711" y="94994"/>
                  <a:pt x="82042" y="90663"/>
                  <a:pt x="87425" y="90663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1" name="Text 49"/>
          <p:cNvSpPr/>
          <p:nvPr/>
        </p:nvSpPr>
        <p:spPr>
          <a:xfrm>
            <a:off x="811649" y="6337768"/>
            <a:ext cx="666588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Point:</a:t>
            </a:r>
            <a:pPr>
              <a:lnSpc>
                <a:spcPct val="130000"/>
              </a:lnSpc>
            </a:pPr>
            <a:r>
              <a:rPr lang="en-US" sz="1088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Back-end developer memastikan data </a:t>
            </a:r>
            <a:pPr>
              <a:lnSpc>
                <a:spcPct val="130000"/>
              </a:lnSpc>
            </a:pPr>
            <a:r>
              <a:rPr lang="en-US" sz="108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aman, konsisten, dan tersedia</a:t>
            </a:r>
            <a:pPr>
              <a:lnSpc>
                <a:spcPct val="130000"/>
              </a:lnSpc>
            </a:pPr>
            <a:r>
              <a:rPr lang="en-US" sz="1088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saat dibutuhkan oleh front-end.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ARSITEKTUR SISTEM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Arsitektur Website Hotel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381000" y="1219200"/>
            <a:ext cx="6343650" cy="5257800"/>
          </a:xfrm>
          <a:custGeom>
            <a:avLst/>
            <a:gdLst/>
            <a:ahLst/>
            <a:cxnLst/>
            <a:rect l="l" t="t" r="r" b="b"/>
            <a:pathLst>
              <a:path w="6343650" h="5257800">
                <a:moveTo>
                  <a:pt x="114305" y="0"/>
                </a:moveTo>
                <a:lnTo>
                  <a:pt x="6229345" y="0"/>
                </a:lnTo>
                <a:cubicBezTo>
                  <a:pt x="6292474" y="0"/>
                  <a:pt x="6343650" y="51176"/>
                  <a:pt x="6343650" y="114305"/>
                </a:cubicBezTo>
                <a:lnTo>
                  <a:pt x="6343650" y="5143495"/>
                </a:lnTo>
                <a:cubicBezTo>
                  <a:pt x="6343650" y="5206624"/>
                  <a:pt x="6292474" y="5257800"/>
                  <a:pt x="6229345" y="5257800"/>
                </a:cubicBezTo>
                <a:lnTo>
                  <a:pt x="114305" y="5257800"/>
                </a:lnTo>
                <a:cubicBezTo>
                  <a:pt x="51176" y="5257800"/>
                  <a:pt x="0" y="5206624"/>
                  <a:pt x="0" y="5143495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485775" y="1371600"/>
            <a:ext cx="6134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High-Level Architecture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42925" y="2116931"/>
            <a:ext cx="6019800" cy="609600"/>
          </a:xfrm>
          <a:custGeom>
            <a:avLst/>
            <a:gdLst/>
            <a:ahLst/>
            <a:cxnLst/>
            <a:rect l="l" t="t" r="r" b="b"/>
            <a:pathLst>
              <a:path w="6019800" h="609600">
                <a:moveTo>
                  <a:pt x="76200" y="0"/>
                </a:moveTo>
                <a:lnTo>
                  <a:pt x="5943600" y="0"/>
                </a:lnTo>
                <a:cubicBezTo>
                  <a:pt x="5985656" y="0"/>
                  <a:pt x="6019800" y="34144"/>
                  <a:pt x="6019800" y="76200"/>
                </a:cubicBezTo>
                <a:lnTo>
                  <a:pt x="6019800" y="533400"/>
                </a:lnTo>
                <a:cubicBezTo>
                  <a:pt x="6019800" y="575456"/>
                  <a:pt x="5985656" y="609600"/>
                  <a:pt x="59436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A6F6F">
              <a:alpha val="10196"/>
            </a:srgbClr>
          </a:solidFill>
          <a:ln w="25400">
            <a:solidFill>
              <a:srgbClr val="2A6F6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2874020" y="2231231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42863" y="10716"/>
                </a:moveTo>
                <a:cubicBezTo>
                  <a:pt x="31042" y="10716"/>
                  <a:pt x="21431" y="20326"/>
                  <a:pt x="21431" y="32147"/>
                </a:cubicBezTo>
                <a:lnTo>
                  <a:pt x="21431" y="112514"/>
                </a:lnTo>
                <a:lnTo>
                  <a:pt x="42863" y="112514"/>
                </a:lnTo>
                <a:lnTo>
                  <a:pt x="42863" y="32147"/>
                </a:lnTo>
                <a:lnTo>
                  <a:pt x="171450" y="32147"/>
                </a:lnTo>
                <a:lnTo>
                  <a:pt x="171450" y="112514"/>
                </a:lnTo>
                <a:lnTo>
                  <a:pt x="192881" y="112514"/>
                </a:lnTo>
                <a:lnTo>
                  <a:pt x="192881" y="32147"/>
                </a:lnTo>
                <a:cubicBezTo>
                  <a:pt x="192881" y="20326"/>
                  <a:pt x="183271" y="10716"/>
                  <a:pt x="171450" y="10716"/>
                </a:cubicBezTo>
                <a:lnTo>
                  <a:pt x="42863" y="10716"/>
                </a:lnTo>
                <a:close/>
                <a:moveTo>
                  <a:pt x="6429" y="128588"/>
                </a:moveTo>
                <a:cubicBezTo>
                  <a:pt x="2880" y="128588"/>
                  <a:pt x="0" y="131467"/>
                  <a:pt x="0" y="135017"/>
                </a:cubicBezTo>
                <a:cubicBezTo>
                  <a:pt x="0" y="149215"/>
                  <a:pt x="11519" y="160734"/>
                  <a:pt x="25718" y="160734"/>
                </a:cubicBezTo>
                <a:lnTo>
                  <a:pt x="188595" y="160734"/>
                </a:lnTo>
                <a:cubicBezTo>
                  <a:pt x="202793" y="160734"/>
                  <a:pt x="214312" y="149215"/>
                  <a:pt x="214312" y="135017"/>
                </a:cubicBezTo>
                <a:cubicBezTo>
                  <a:pt x="214312" y="131467"/>
                  <a:pt x="211433" y="128588"/>
                  <a:pt x="207883" y="128588"/>
                </a:cubicBezTo>
                <a:lnTo>
                  <a:pt x="6429" y="128588"/>
                </a:ln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9" name="Text 7"/>
          <p:cNvSpPr/>
          <p:nvPr/>
        </p:nvSpPr>
        <p:spPr>
          <a:xfrm>
            <a:off x="3162151" y="2202656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Front-End Layer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95313" y="2469356"/>
            <a:ext cx="591502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Website &amp; Mobile App yang berinteraksi langsung dengan user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488978" y="2807494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2" name="Shape 10"/>
          <p:cNvSpPr/>
          <p:nvPr/>
        </p:nvSpPr>
        <p:spPr>
          <a:xfrm>
            <a:off x="542925" y="3064669"/>
            <a:ext cx="6019800" cy="609600"/>
          </a:xfrm>
          <a:custGeom>
            <a:avLst/>
            <a:gdLst/>
            <a:ahLst/>
            <a:cxnLst/>
            <a:rect l="l" t="t" r="r" b="b"/>
            <a:pathLst>
              <a:path w="6019800" h="609600">
                <a:moveTo>
                  <a:pt x="76200" y="0"/>
                </a:moveTo>
                <a:lnTo>
                  <a:pt x="5943600" y="0"/>
                </a:lnTo>
                <a:cubicBezTo>
                  <a:pt x="5985656" y="0"/>
                  <a:pt x="6019800" y="34144"/>
                  <a:pt x="6019800" y="76200"/>
                </a:cubicBezTo>
                <a:lnTo>
                  <a:pt x="6019800" y="533400"/>
                </a:lnTo>
                <a:cubicBezTo>
                  <a:pt x="6019800" y="575456"/>
                  <a:pt x="5985656" y="609600"/>
                  <a:pt x="59436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4A373">
              <a:alpha val="10196"/>
            </a:srgbClr>
          </a:solidFill>
          <a:ln w="25400">
            <a:solidFill>
              <a:srgbClr val="D4A373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3008114" y="3178969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4" name="Text 12"/>
          <p:cNvSpPr/>
          <p:nvPr/>
        </p:nvSpPr>
        <p:spPr>
          <a:xfrm>
            <a:off x="3274814" y="3150394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Gateway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95313" y="3417094"/>
            <a:ext cx="591502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Routing, authentication, rate limiting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488978" y="3755231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7" name="Shape 15"/>
          <p:cNvSpPr/>
          <p:nvPr/>
        </p:nvSpPr>
        <p:spPr>
          <a:xfrm>
            <a:off x="542925" y="4012406"/>
            <a:ext cx="6019800" cy="962025"/>
          </a:xfrm>
          <a:custGeom>
            <a:avLst/>
            <a:gdLst/>
            <a:ahLst/>
            <a:cxnLst/>
            <a:rect l="l" t="t" r="r" b="b"/>
            <a:pathLst>
              <a:path w="6019800" h="962025">
                <a:moveTo>
                  <a:pt x="76202" y="0"/>
                </a:moveTo>
                <a:lnTo>
                  <a:pt x="5943598" y="0"/>
                </a:lnTo>
                <a:cubicBezTo>
                  <a:pt x="5985655" y="0"/>
                  <a:pt x="6019800" y="34145"/>
                  <a:pt x="6019800" y="76202"/>
                </a:cubicBezTo>
                <a:lnTo>
                  <a:pt x="6019800" y="885823"/>
                </a:lnTo>
                <a:cubicBezTo>
                  <a:pt x="6019800" y="927880"/>
                  <a:pt x="5985655" y="962025"/>
                  <a:pt x="5943598" y="962025"/>
                </a:cubicBezTo>
                <a:lnTo>
                  <a:pt x="76202" y="962025"/>
                </a:lnTo>
                <a:cubicBezTo>
                  <a:pt x="34145" y="962025"/>
                  <a:pt x="0" y="927880"/>
                  <a:pt x="0" y="8858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76F51">
              <a:alpha val="10196"/>
            </a:srgbClr>
          </a:solidFill>
          <a:ln w="25400">
            <a:solidFill>
              <a:srgbClr val="E76F51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2771775" y="412670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5101" y="-435"/>
                </a:moveTo>
                <a:cubicBezTo>
                  <a:pt x="89308" y="-3784"/>
                  <a:pt x="82142" y="-3784"/>
                  <a:pt x="76349" y="-435"/>
                </a:cubicBezTo>
                <a:lnTo>
                  <a:pt x="48153" y="15839"/>
                </a:lnTo>
                <a:cubicBezTo>
                  <a:pt x="42360" y="19188"/>
                  <a:pt x="38777" y="25383"/>
                  <a:pt x="38777" y="32080"/>
                </a:cubicBezTo>
                <a:lnTo>
                  <a:pt x="38777" y="66202"/>
                </a:lnTo>
                <a:lnTo>
                  <a:pt x="9209" y="83280"/>
                </a:lnTo>
                <a:cubicBezTo>
                  <a:pt x="3416" y="86629"/>
                  <a:pt x="-167" y="92824"/>
                  <a:pt x="-167" y="99521"/>
                </a:cubicBezTo>
                <a:lnTo>
                  <a:pt x="-167" y="132104"/>
                </a:lnTo>
                <a:cubicBezTo>
                  <a:pt x="-167" y="138801"/>
                  <a:pt x="3416" y="144996"/>
                  <a:pt x="9209" y="148344"/>
                </a:cubicBezTo>
                <a:lnTo>
                  <a:pt x="37438" y="164619"/>
                </a:lnTo>
                <a:cubicBezTo>
                  <a:pt x="43231" y="167967"/>
                  <a:pt x="50397" y="167967"/>
                  <a:pt x="56190" y="164619"/>
                </a:cubicBezTo>
                <a:lnTo>
                  <a:pt x="85758" y="147541"/>
                </a:lnTo>
                <a:lnTo>
                  <a:pt x="115327" y="164619"/>
                </a:lnTo>
                <a:cubicBezTo>
                  <a:pt x="121120" y="167967"/>
                  <a:pt x="128286" y="167967"/>
                  <a:pt x="134079" y="164619"/>
                </a:cubicBezTo>
                <a:lnTo>
                  <a:pt x="162241" y="148344"/>
                </a:lnTo>
                <a:cubicBezTo>
                  <a:pt x="168034" y="144996"/>
                  <a:pt x="171617" y="138801"/>
                  <a:pt x="171617" y="132104"/>
                </a:cubicBezTo>
                <a:lnTo>
                  <a:pt x="171617" y="99521"/>
                </a:lnTo>
                <a:cubicBezTo>
                  <a:pt x="171617" y="92824"/>
                  <a:pt x="168034" y="86629"/>
                  <a:pt x="162241" y="83280"/>
                </a:cubicBezTo>
                <a:lnTo>
                  <a:pt x="132673" y="66202"/>
                </a:lnTo>
                <a:lnTo>
                  <a:pt x="132673" y="32080"/>
                </a:lnTo>
                <a:cubicBezTo>
                  <a:pt x="132673" y="25383"/>
                  <a:pt x="129090" y="19188"/>
                  <a:pt x="123297" y="15839"/>
                </a:cubicBezTo>
                <a:lnTo>
                  <a:pt x="95101" y="-435"/>
                </a:lnTo>
                <a:close/>
                <a:moveTo>
                  <a:pt x="77688" y="97981"/>
                </a:moveTo>
                <a:lnTo>
                  <a:pt x="77688" y="133644"/>
                </a:lnTo>
                <a:lnTo>
                  <a:pt x="48120" y="150722"/>
                </a:lnTo>
                <a:cubicBezTo>
                  <a:pt x="47718" y="150956"/>
                  <a:pt x="47249" y="151090"/>
                  <a:pt x="46780" y="151090"/>
                </a:cubicBezTo>
                <a:lnTo>
                  <a:pt x="46780" y="115829"/>
                </a:lnTo>
                <a:lnTo>
                  <a:pt x="77688" y="97981"/>
                </a:lnTo>
                <a:close/>
                <a:moveTo>
                  <a:pt x="155176" y="98182"/>
                </a:moveTo>
                <a:cubicBezTo>
                  <a:pt x="155410" y="98584"/>
                  <a:pt x="155544" y="99053"/>
                  <a:pt x="155544" y="99521"/>
                </a:cubicBezTo>
                <a:lnTo>
                  <a:pt x="155544" y="132104"/>
                </a:lnTo>
                <a:cubicBezTo>
                  <a:pt x="155544" y="133075"/>
                  <a:pt x="155042" y="133945"/>
                  <a:pt x="154205" y="134414"/>
                </a:cubicBezTo>
                <a:lnTo>
                  <a:pt x="125976" y="150688"/>
                </a:lnTo>
                <a:cubicBezTo>
                  <a:pt x="125574" y="150923"/>
                  <a:pt x="125105" y="151057"/>
                  <a:pt x="124636" y="151057"/>
                </a:cubicBezTo>
                <a:lnTo>
                  <a:pt x="124636" y="115796"/>
                </a:lnTo>
                <a:lnTo>
                  <a:pt x="155176" y="98182"/>
                </a:lnTo>
                <a:close/>
                <a:moveTo>
                  <a:pt x="116633" y="32080"/>
                </a:moveTo>
                <a:lnTo>
                  <a:pt x="116633" y="66202"/>
                </a:lnTo>
                <a:lnTo>
                  <a:pt x="85725" y="84051"/>
                </a:lnTo>
                <a:lnTo>
                  <a:pt x="85725" y="48388"/>
                </a:lnTo>
                <a:lnTo>
                  <a:pt x="116265" y="30774"/>
                </a:lnTo>
                <a:cubicBezTo>
                  <a:pt x="116499" y="31176"/>
                  <a:pt x="116633" y="31645"/>
                  <a:pt x="116633" y="32113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9" name="Text 17"/>
          <p:cNvSpPr/>
          <p:nvPr/>
        </p:nvSpPr>
        <p:spPr>
          <a:xfrm>
            <a:off x="3038475" y="4098131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Microservices Layer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8650" y="4364831"/>
            <a:ext cx="2886075" cy="247650"/>
          </a:xfrm>
          <a:custGeom>
            <a:avLst/>
            <a:gdLst/>
            <a:ahLst/>
            <a:cxnLst/>
            <a:rect l="l" t="t" r="r" b="b"/>
            <a:pathLst>
              <a:path w="2886075" h="247650">
                <a:moveTo>
                  <a:pt x="38101" y="0"/>
                </a:moveTo>
                <a:lnTo>
                  <a:pt x="2847974" y="0"/>
                </a:lnTo>
                <a:cubicBezTo>
                  <a:pt x="2869017" y="0"/>
                  <a:pt x="2886075" y="17058"/>
                  <a:pt x="2886075" y="38101"/>
                </a:cubicBezTo>
                <a:lnTo>
                  <a:pt x="2886075" y="209549"/>
                </a:lnTo>
                <a:cubicBezTo>
                  <a:pt x="2886075" y="230592"/>
                  <a:pt x="2869017" y="247650"/>
                  <a:pt x="2847974" y="247650"/>
                </a:cubicBezTo>
                <a:lnTo>
                  <a:pt x="38101" y="247650"/>
                </a:lnTo>
                <a:cubicBezTo>
                  <a:pt x="17058" y="247650"/>
                  <a:pt x="0" y="230592"/>
                  <a:pt x="0" y="209549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610469" y="4402931"/>
            <a:ext cx="92050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05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Search Service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588990" y="4364831"/>
            <a:ext cx="2886075" cy="247650"/>
          </a:xfrm>
          <a:custGeom>
            <a:avLst/>
            <a:gdLst/>
            <a:ahLst/>
            <a:cxnLst/>
            <a:rect l="l" t="t" r="r" b="b"/>
            <a:pathLst>
              <a:path w="2886075" h="247650">
                <a:moveTo>
                  <a:pt x="38101" y="0"/>
                </a:moveTo>
                <a:lnTo>
                  <a:pt x="2847974" y="0"/>
                </a:lnTo>
                <a:cubicBezTo>
                  <a:pt x="2869017" y="0"/>
                  <a:pt x="2886075" y="17058"/>
                  <a:pt x="2886075" y="38101"/>
                </a:cubicBezTo>
                <a:lnTo>
                  <a:pt x="2886075" y="209549"/>
                </a:lnTo>
                <a:cubicBezTo>
                  <a:pt x="2886075" y="230592"/>
                  <a:pt x="2869017" y="247650"/>
                  <a:pt x="2847974" y="247650"/>
                </a:cubicBezTo>
                <a:lnTo>
                  <a:pt x="38101" y="247650"/>
                </a:lnTo>
                <a:cubicBezTo>
                  <a:pt x="17058" y="247650"/>
                  <a:pt x="0" y="230592"/>
                  <a:pt x="0" y="209549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4539704" y="4402931"/>
            <a:ext cx="982563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05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Booking Service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28650" y="4645819"/>
            <a:ext cx="2886075" cy="247650"/>
          </a:xfrm>
          <a:custGeom>
            <a:avLst/>
            <a:gdLst/>
            <a:ahLst/>
            <a:cxnLst/>
            <a:rect l="l" t="t" r="r" b="b"/>
            <a:pathLst>
              <a:path w="2886075" h="247650">
                <a:moveTo>
                  <a:pt x="38101" y="0"/>
                </a:moveTo>
                <a:lnTo>
                  <a:pt x="2847974" y="0"/>
                </a:lnTo>
                <a:cubicBezTo>
                  <a:pt x="2869017" y="0"/>
                  <a:pt x="2886075" y="17058"/>
                  <a:pt x="2886075" y="38101"/>
                </a:cubicBezTo>
                <a:lnTo>
                  <a:pt x="2886075" y="209549"/>
                </a:lnTo>
                <a:cubicBezTo>
                  <a:pt x="2886075" y="230592"/>
                  <a:pt x="2869017" y="247650"/>
                  <a:pt x="2847974" y="247650"/>
                </a:cubicBezTo>
                <a:lnTo>
                  <a:pt x="38101" y="247650"/>
                </a:lnTo>
                <a:cubicBezTo>
                  <a:pt x="17058" y="247650"/>
                  <a:pt x="0" y="230592"/>
                  <a:pt x="0" y="209549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556296" y="4683919"/>
            <a:ext cx="1028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05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 Service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588990" y="4645819"/>
            <a:ext cx="2886075" cy="247650"/>
          </a:xfrm>
          <a:custGeom>
            <a:avLst/>
            <a:gdLst/>
            <a:ahLst/>
            <a:cxnLst/>
            <a:rect l="l" t="t" r="r" b="b"/>
            <a:pathLst>
              <a:path w="2886075" h="247650">
                <a:moveTo>
                  <a:pt x="38101" y="0"/>
                </a:moveTo>
                <a:lnTo>
                  <a:pt x="2847974" y="0"/>
                </a:lnTo>
                <a:cubicBezTo>
                  <a:pt x="2869017" y="0"/>
                  <a:pt x="2886075" y="17058"/>
                  <a:pt x="2886075" y="38101"/>
                </a:cubicBezTo>
                <a:lnTo>
                  <a:pt x="2886075" y="209549"/>
                </a:lnTo>
                <a:cubicBezTo>
                  <a:pt x="2886075" y="230592"/>
                  <a:pt x="2869017" y="247650"/>
                  <a:pt x="2847974" y="247650"/>
                </a:cubicBezTo>
                <a:lnTo>
                  <a:pt x="38101" y="247650"/>
                </a:lnTo>
                <a:cubicBezTo>
                  <a:pt x="17058" y="247650"/>
                  <a:pt x="0" y="230592"/>
                  <a:pt x="0" y="209549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4666208" y="4683919"/>
            <a:ext cx="72955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05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Notification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488978" y="5060156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29" name="Shape 27"/>
          <p:cNvSpPr/>
          <p:nvPr/>
        </p:nvSpPr>
        <p:spPr>
          <a:xfrm>
            <a:off x="542925" y="5317331"/>
            <a:ext cx="6019800" cy="609600"/>
          </a:xfrm>
          <a:custGeom>
            <a:avLst/>
            <a:gdLst/>
            <a:ahLst/>
            <a:cxnLst/>
            <a:rect l="l" t="t" r="r" b="b"/>
            <a:pathLst>
              <a:path w="6019800" h="609600">
                <a:moveTo>
                  <a:pt x="76200" y="0"/>
                </a:moveTo>
                <a:lnTo>
                  <a:pt x="5943600" y="0"/>
                </a:lnTo>
                <a:cubicBezTo>
                  <a:pt x="5985656" y="0"/>
                  <a:pt x="6019800" y="34144"/>
                  <a:pt x="6019800" y="76200"/>
                </a:cubicBezTo>
                <a:lnTo>
                  <a:pt x="6019800" y="533400"/>
                </a:lnTo>
                <a:cubicBezTo>
                  <a:pt x="6019800" y="575456"/>
                  <a:pt x="5985656" y="609600"/>
                  <a:pt x="59436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A6F6F">
              <a:alpha val="10196"/>
            </a:srgbClr>
          </a:solidFill>
          <a:ln w="25400">
            <a:solidFill>
              <a:srgbClr val="2A6F6F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2932212" y="5431631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50019" y="68915"/>
                </a:moveTo>
                <a:cubicBezTo>
                  <a:pt x="145063" y="72197"/>
                  <a:pt x="139370" y="74842"/>
                  <a:pt x="133443" y="76952"/>
                </a:cubicBezTo>
                <a:cubicBezTo>
                  <a:pt x="117704" y="82577"/>
                  <a:pt x="97043" y="85725"/>
                  <a:pt x="75009" y="85725"/>
                </a:cubicBezTo>
                <a:cubicBezTo>
                  <a:pt x="52975" y="85725"/>
                  <a:pt x="32281" y="82544"/>
                  <a:pt x="16576" y="76952"/>
                </a:cubicBezTo>
                <a:cubicBezTo>
                  <a:pt x="10682" y="74842"/>
                  <a:pt x="4956" y="72197"/>
                  <a:pt x="0" y="68915"/>
                </a:cubicBezTo>
                <a:lnTo>
                  <a:pt x="0" y="96441"/>
                </a:lnTo>
                <a:cubicBezTo>
                  <a:pt x="0" y="111242"/>
                  <a:pt x="33587" y="123230"/>
                  <a:pt x="75009" y="123230"/>
                </a:cubicBezTo>
                <a:cubicBezTo>
                  <a:pt x="116432" y="123230"/>
                  <a:pt x="150019" y="111242"/>
                  <a:pt x="150019" y="96441"/>
                </a:cubicBezTo>
                <a:lnTo>
                  <a:pt x="150019" y="68915"/>
                </a:lnTo>
                <a:close/>
                <a:moveTo>
                  <a:pt x="150019" y="42863"/>
                </a:moveTo>
                <a:lnTo>
                  <a:pt x="150019" y="26789"/>
                </a:lnTo>
                <a:cubicBezTo>
                  <a:pt x="150019" y="11988"/>
                  <a:pt x="116432" y="0"/>
                  <a:pt x="75009" y="0"/>
                </a:cubicBezTo>
                <a:cubicBezTo>
                  <a:pt x="33587" y="0"/>
                  <a:pt x="0" y="11988"/>
                  <a:pt x="0" y="26789"/>
                </a:cubicBezTo>
                <a:lnTo>
                  <a:pt x="0" y="42863"/>
                </a:lnTo>
                <a:cubicBezTo>
                  <a:pt x="0" y="57663"/>
                  <a:pt x="33587" y="69652"/>
                  <a:pt x="75009" y="69652"/>
                </a:cubicBezTo>
                <a:cubicBezTo>
                  <a:pt x="116432" y="69652"/>
                  <a:pt x="150019" y="57663"/>
                  <a:pt x="150019" y="42863"/>
                </a:cubicBezTo>
                <a:close/>
                <a:moveTo>
                  <a:pt x="133443" y="130530"/>
                </a:moveTo>
                <a:cubicBezTo>
                  <a:pt x="117738" y="136122"/>
                  <a:pt x="97077" y="139303"/>
                  <a:pt x="75009" y="139303"/>
                </a:cubicBezTo>
                <a:cubicBezTo>
                  <a:pt x="52942" y="139303"/>
                  <a:pt x="32281" y="136122"/>
                  <a:pt x="16576" y="130530"/>
                </a:cubicBezTo>
                <a:cubicBezTo>
                  <a:pt x="10682" y="128420"/>
                  <a:pt x="4956" y="125775"/>
                  <a:pt x="0" y="122493"/>
                </a:cubicBezTo>
                <a:lnTo>
                  <a:pt x="0" y="144661"/>
                </a:lnTo>
                <a:cubicBezTo>
                  <a:pt x="0" y="159462"/>
                  <a:pt x="33587" y="171450"/>
                  <a:pt x="75009" y="171450"/>
                </a:cubicBezTo>
                <a:cubicBezTo>
                  <a:pt x="116432" y="171450"/>
                  <a:pt x="150019" y="159462"/>
                  <a:pt x="150019" y="144661"/>
                </a:cubicBezTo>
                <a:lnTo>
                  <a:pt x="150019" y="122493"/>
                </a:lnTo>
                <a:cubicBezTo>
                  <a:pt x="145063" y="125775"/>
                  <a:pt x="139370" y="128420"/>
                  <a:pt x="133443" y="13053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31" name="Text 29"/>
          <p:cNvSpPr/>
          <p:nvPr/>
        </p:nvSpPr>
        <p:spPr>
          <a:xfrm>
            <a:off x="3188196" y="5403056"/>
            <a:ext cx="1095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 Layer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95313" y="5669756"/>
            <a:ext cx="5915025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SQL (MySQL, PostgreSQL) &amp; NoSQL (Redis, MongoDB)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873180" y="1238250"/>
            <a:ext cx="4933950" cy="3981450"/>
          </a:xfrm>
          <a:custGeom>
            <a:avLst/>
            <a:gdLst/>
            <a:ahLst/>
            <a:cxnLst/>
            <a:rect l="l" t="t" r="r" b="b"/>
            <a:pathLst>
              <a:path w="4933950" h="3981450">
                <a:moveTo>
                  <a:pt x="38100" y="0"/>
                </a:moveTo>
                <a:lnTo>
                  <a:pt x="4895850" y="0"/>
                </a:lnTo>
                <a:cubicBezTo>
                  <a:pt x="4916878" y="0"/>
                  <a:pt x="4933950" y="17072"/>
                  <a:pt x="4933950" y="38100"/>
                </a:cubicBezTo>
                <a:lnTo>
                  <a:pt x="4933950" y="3867143"/>
                </a:lnTo>
                <a:cubicBezTo>
                  <a:pt x="4933950" y="3930273"/>
                  <a:pt x="4882773" y="3981450"/>
                  <a:pt x="4819643" y="3981450"/>
                </a:cubicBezTo>
                <a:lnTo>
                  <a:pt x="114307" y="3981450"/>
                </a:lnTo>
                <a:cubicBezTo>
                  <a:pt x="51177" y="3981450"/>
                  <a:pt x="0" y="3930273"/>
                  <a:pt x="0" y="386714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6873180" y="1238250"/>
            <a:ext cx="4933950" cy="38100"/>
          </a:xfrm>
          <a:custGeom>
            <a:avLst/>
            <a:gdLst/>
            <a:ahLst/>
            <a:cxnLst/>
            <a:rect l="l" t="t" r="r" b="b"/>
            <a:pathLst>
              <a:path w="4933950" h="38100">
                <a:moveTo>
                  <a:pt x="38100" y="0"/>
                </a:moveTo>
                <a:lnTo>
                  <a:pt x="4895850" y="0"/>
                </a:lnTo>
                <a:cubicBezTo>
                  <a:pt x="4916878" y="0"/>
                  <a:pt x="4933950" y="17072"/>
                  <a:pt x="4933950" y="38100"/>
                </a:cubicBezTo>
                <a:lnTo>
                  <a:pt x="49339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35" name="Text 33"/>
          <p:cNvSpPr/>
          <p:nvPr/>
        </p:nvSpPr>
        <p:spPr>
          <a:xfrm>
            <a:off x="7025580" y="1409700"/>
            <a:ext cx="471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Data Flow: User Booking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025580" y="1752600"/>
            <a:ext cx="4629150" cy="400050"/>
          </a:xfrm>
          <a:custGeom>
            <a:avLst/>
            <a:gdLst/>
            <a:ahLst/>
            <a:cxnLst/>
            <a:rect l="l" t="t" r="r" b="b"/>
            <a:pathLst>
              <a:path w="4629150" h="400050">
                <a:moveTo>
                  <a:pt x="76202" y="0"/>
                </a:moveTo>
                <a:lnTo>
                  <a:pt x="4552948" y="0"/>
                </a:lnTo>
                <a:cubicBezTo>
                  <a:pt x="4595033" y="0"/>
                  <a:pt x="4629150" y="34117"/>
                  <a:pt x="4629150" y="76202"/>
                </a:cubicBezTo>
                <a:lnTo>
                  <a:pt x="4629150" y="323848"/>
                </a:lnTo>
                <a:cubicBezTo>
                  <a:pt x="4629150" y="365933"/>
                  <a:pt x="4595033" y="400050"/>
                  <a:pt x="4552948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7101780" y="18478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38" name="Text 36"/>
          <p:cNvSpPr/>
          <p:nvPr/>
        </p:nvSpPr>
        <p:spPr>
          <a:xfrm>
            <a:off x="7073205" y="1847850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406580" y="1828800"/>
            <a:ext cx="2114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mencari kamar di website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025580" y="2238375"/>
            <a:ext cx="4629150" cy="400050"/>
          </a:xfrm>
          <a:custGeom>
            <a:avLst/>
            <a:gdLst/>
            <a:ahLst/>
            <a:cxnLst/>
            <a:rect l="l" t="t" r="r" b="b"/>
            <a:pathLst>
              <a:path w="4629150" h="400050">
                <a:moveTo>
                  <a:pt x="76202" y="0"/>
                </a:moveTo>
                <a:lnTo>
                  <a:pt x="4552948" y="0"/>
                </a:lnTo>
                <a:cubicBezTo>
                  <a:pt x="4595033" y="0"/>
                  <a:pt x="4629150" y="34117"/>
                  <a:pt x="4629150" y="76202"/>
                </a:cubicBezTo>
                <a:lnTo>
                  <a:pt x="4629150" y="323848"/>
                </a:lnTo>
                <a:cubicBezTo>
                  <a:pt x="4629150" y="365933"/>
                  <a:pt x="4595033" y="400050"/>
                  <a:pt x="4552948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7101780" y="2333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2" name="Text 40"/>
          <p:cNvSpPr/>
          <p:nvPr/>
        </p:nvSpPr>
        <p:spPr>
          <a:xfrm>
            <a:off x="7073205" y="233362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406580" y="231457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Search Service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query database untuk kamar tersedia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025580" y="2724150"/>
            <a:ext cx="4629150" cy="400050"/>
          </a:xfrm>
          <a:custGeom>
            <a:avLst/>
            <a:gdLst/>
            <a:ahLst/>
            <a:cxnLst/>
            <a:rect l="l" t="t" r="r" b="b"/>
            <a:pathLst>
              <a:path w="4629150" h="400050">
                <a:moveTo>
                  <a:pt x="76202" y="0"/>
                </a:moveTo>
                <a:lnTo>
                  <a:pt x="4552948" y="0"/>
                </a:lnTo>
                <a:cubicBezTo>
                  <a:pt x="4595033" y="0"/>
                  <a:pt x="4629150" y="34117"/>
                  <a:pt x="4629150" y="76202"/>
                </a:cubicBezTo>
                <a:lnTo>
                  <a:pt x="4629150" y="323848"/>
                </a:lnTo>
                <a:cubicBezTo>
                  <a:pt x="4629150" y="365933"/>
                  <a:pt x="4595033" y="400050"/>
                  <a:pt x="4552948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7101780" y="28194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6" name="Text 44"/>
          <p:cNvSpPr/>
          <p:nvPr/>
        </p:nvSpPr>
        <p:spPr>
          <a:xfrm>
            <a:off x="7073205" y="2819400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406580" y="2800350"/>
            <a:ext cx="2590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memilih kamar &amp; submit booking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025580" y="3209925"/>
            <a:ext cx="4629150" cy="400050"/>
          </a:xfrm>
          <a:custGeom>
            <a:avLst/>
            <a:gdLst/>
            <a:ahLst/>
            <a:cxnLst/>
            <a:rect l="l" t="t" r="r" b="b"/>
            <a:pathLst>
              <a:path w="4629150" h="400050">
                <a:moveTo>
                  <a:pt x="76202" y="0"/>
                </a:moveTo>
                <a:lnTo>
                  <a:pt x="4552948" y="0"/>
                </a:lnTo>
                <a:cubicBezTo>
                  <a:pt x="4595033" y="0"/>
                  <a:pt x="4629150" y="34117"/>
                  <a:pt x="4629150" y="76202"/>
                </a:cubicBezTo>
                <a:lnTo>
                  <a:pt x="4629150" y="323848"/>
                </a:lnTo>
                <a:cubicBezTo>
                  <a:pt x="4629150" y="365933"/>
                  <a:pt x="4595033" y="400050"/>
                  <a:pt x="4552948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7101780" y="33051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50" name="Text 48"/>
          <p:cNvSpPr/>
          <p:nvPr/>
        </p:nvSpPr>
        <p:spPr>
          <a:xfrm>
            <a:off x="7073205" y="330517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406580" y="3286125"/>
            <a:ext cx="3305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Booking Service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validasi &amp; create temporary hold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025580" y="3695700"/>
            <a:ext cx="4629150" cy="400050"/>
          </a:xfrm>
          <a:custGeom>
            <a:avLst/>
            <a:gdLst/>
            <a:ahLst/>
            <a:cxnLst/>
            <a:rect l="l" t="t" r="r" b="b"/>
            <a:pathLst>
              <a:path w="4629150" h="400050">
                <a:moveTo>
                  <a:pt x="76202" y="0"/>
                </a:moveTo>
                <a:lnTo>
                  <a:pt x="4552948" y="0"/>
                </a:lnTo>
                <a:cubicBezTo>
                  <a:pt x="4595033" y="0"/>
                  <a:pt x="4629150" y="34117"/>
                  <a:pt x="4629150" y="76202"/>
                </a:cubicBezTo>
                <a:lnTo>
                  <a:pt x="4629150" y="323848"/>
                </a:lnTo>
                <a:cubicBezTo>
                  <a:pt x="4629150" y="365933"/>
                  <a:pt x="4595033" y="400050"/>
                  <a:pt x="4552948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7101780" y="37909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4" name="Text 52"/>
          <p:cNvSpPr/>
          <p:nvPr/>
        </p:nvSpPr>
        <p:spPr>
          <a:xfrm>
            <a:off x="7073205" y="3790950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406580" y="3771900"/>
            <a:ext cx="3343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 Service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proses pembayaran via gateway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025580" y="4181475"/>
            <a:ext cx="4629150" cy="400050"/>
          </a:xfrm>
          <a:custGeom>
            <a:avLst/>
            <a:gdLst/>
            <a:ahLst/>
            <a:cxnLst/>
            <a:rect l="l" t="t" r="r" b="b"/>
            <a:pathLst>
              <a:path w="4629150" h="400050">
                <a:moveTo>
                  <a:pt x="76202" y="0"/>
                </a:moveTo>
                <a:lnTo>
                  <a:pt x="4552948" y="0"/>
                </a:lnTo>
                <a:cubicBezTo>
                  <a:pt x="4595033" y="0"/>
                  <a:pt x="4629150" y="34117"/>
                  <a:pt x="4629150" y="76202"/>
                </a:cubicBezTo>
                <a:lnTo>
                  <a:pt x="4629150" y="323848"/>
                </a:lnTo>
                <a:cubicBezTo>
                  <a:pt x="4629150" y="365933"/>
                  <a:pt x="4595033" y="400050"/>
                  <a:pt x="4552948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7101780" y="42767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8" name="Text 56"/>
          <p:cNvSpPr/>
          <p:nvPr/>
        </p:nvSpPr>
        <p:spPr>
          <a:xfrm>
            <a:off x="7073205" y="427672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406580" y="4257675"/>
            <a:ext cx="2771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update status booking &amp; kamar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025580" y="4667250"/>
            <a:ext cx="4629150" cy="400050"/>
          </a:xfrm>
          <a:custGeom>
            <a:avLst/>
            <a:gdLst/>
            <a:ahLst/>
            <a:cxnLst/>
            <a:rect l="l" t="t" r="r" b="b"/>
            <a:pathLst>
              <a:path w="4629150" h="400050">
                <a:moveTo>
                  <a:pt x="76202" y="0"/>
                </a:moveTo>
                <a:lnTo>
                  <a:pt x="4552948" y="0"/>
                </a:lnTo>
                <a:cubicBezTo>
                  <a:pt x="4595033" y="0"/>
                  <a:pt x="4629150" y="34117"/>
                  <a:pt x="4629150" y="76202"/>
                </a:cubicBezTo>
                <a:lnTo>
                  <a:pt x="4629150" y="323848"/>
                </a:lnTo>
                <a:cubicBezTo>
                  <a:pt x="4629150" y="365933"/>
                  <a:pt x="4595033" y="400050"/>
                  <a:pt x="4552948" y="400050"/>
                </a:cubicBezTo>
                <a:lnTo>
                  <a:pt x="76202" y="400050"/>
                </a:lnTo>
                <a:cubicBezTo>
                  <a:pt x="34145" y="400050"/>
                  <a:pt x="0" y="365905"/>
                  <a:pt x="0" y="32384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61" name="Shape 59"/>
          <p:cNvSpPr/>
          <p:nvPr/>
        </p:nvSpPr>
        <p:spPr>
          <a:xfrm>
            <a:off x="7101780" y="4762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62" name="Text 60"/>
          <p:cNvSpPr/>
          <p:nvPr/>
        </p:nvSpPr>
        <p:spPr>
          <a:xfrm>
            <a:off x="7073205" y="4762500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7406580" y="4743450"/>
            <a:ext cx="2819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Notification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kirim email konfirmasi ke user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873180" y="5295900"/>
            <a:ext cx="4933950" cy="1181100"/>
          </a:xfrm>
          <a:custGeom>
            <a:avLst/>
            <a:gdLst/>
            <a:ahLst/>
            <a:cxnLst/>
            <a:rect l="l" t="t" r="r" b="b"/>
            <a:pathLst>
              <a:path w="4933950" h="1181100">
                <a:moveTo>
                  <a:pt x="114295" y="0"/>
                </a:moveTo>
                <a:lnTo>
                  <a:pt x="4819655" y="0"/>
                </a:lnTo>
                <a:cubicBezTo>
                  <a:pt x="4882778" y="0"/>
                  <a:pt x="4933950" y="51172"/>
                  <a:pt x="4933950" y="114295"/>
                </a:cubicBezTo>
                <a:lnTo>
                  <a:pt x="4933950" y="1066805"/>
                </a:lnTo>
                <a:cubicBezTo>
                  <a:pt x="4933950" y="1129928"/>
                  <a:pt x="4882778" y="1181100"/>
                  <a:pt x="4819655" y="1181100"/>
                </a:cubicBezTo>
                <a:lnTo>
                  <a:pt x="114295" y="1181100"/>
                </a:lnTo>
                <a:cubicBezTo>
                  <a:pt x="51172" y="1181100"/>
                  <a:pt x="0" y="1129928"/>
                  <a:pt x="0" y="10668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rotWithShape="1" flip="none">
            <a:gsLst>
              <a:gs pos="0">
                <a:srgbClr val="E76F51"/>
              </a:gs>
              <a:gs pos="100000">
                <a:srgbClr val="E76F51">
                  <a:alpha val="80000"/>
                </a:srgbClr>
              </a:gs>
            </a:gsLst>
            <a:lin ang="2700000" scaled="1"/>
          </a:gra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65" name="Text 63"/>
          <p:cNvSpPr/>
          <p:nvPr/>
        </p:nvSpPr>
        <p:spPr>
          <a:xfrm>
            <a:off x="6987480" y="5410200"/>
            <a:ext cx="4791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4A373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Kenapa Microservices?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7016055" y="57340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67" name="Text 65"/>
          <p:cNvSpPr/>
          <p:nvPr/>
        </p:nvSpPr>
        <p:spPr>
          <a:xfrm>
            <a:off x="7235130" y="5715000"/>
            <a:ext cx="453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Scalability: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Setiap service bisa di-scale independently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7016055" y="59626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69" name="Text 67"/>
          <p:cNvSpPr/>
          <p:nvPr/>
        </p:nvSpPr>
        <p:spPr>
          <a:xfrm>
            <a:off x="7235130" y="5943600"/>
            <a:ext cx="453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Fault Tolerance: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Satu service down tidak mempengaruhi yang lain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7016055" y="61912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71" name="Text 69"/>
          <p:cNvSpPr/>
          <p:nvPr/>
        </p:nvSpPr>
        <p:spPr>
          <a:xfrm>
            <a:off x="7235130" y="6172200"/>
            <a:ext cx="453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Maintenance: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Lebih mudah update &amp; maintain per service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 DESIGN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Database untuk Sistem Reservasi Hotel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381000" y="1238250"/>
            <a:ext cx="6219825" cy="4819650"/>
          </a:xfrm>
          <a:custGeom>
            <a:avLst/>
            <a:gdLst/>
            <a:ahLst/>
            <a:cxnLst/>
            <a:rect l="l" t="t" r="r" b="b"/>
            <a:pathLst>
              <a:path w="6219825" h="4819650">
                <a:moveTo>
                  <a:pt x="38100" y="0"/>
                </a:moveTo>
                <a:lnTo>
                  <a:pt x="6181725" y="0"/>
                </a:lnTo>
                <a:cubicBezTo>
                  <a:pt x="6202753" y="0"/>
                  <a:pt x="6219825" y="17072"/>
                  <a:pt x="6219825" y="38100"/>
                </a:cubicBezTo>
                <a:lnTo>
                  <a:pt x="6219825" y="4705328"/>
                </a:lnTo>
                <a:cubicBezTo>
                  <a:pt x="6219825" y="4768466"/>
                  <a:pt x="6168641" y="4819650"/>
                  <a:pt x="6105503" y="4819650"/>
                </a:cubicBezTo>
                <a:lnTo>
                  <a:pt x="114322" y="4819650"/>
                </a:lnTo>
                <a:cubicBezTo>
                  <a:pt x="51184" y="4819650"/>
                  <a:pt x="0" y="4768466"/>
                  <a:pt x="0" y="4705328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81000" y="1238250"/>
            <a:ext cx="6219825" cy="38100"/>
          </a:xfrm>
          <a:custGeom>
            <a:avLst/>
            <a:gdLst/>
            <a:ahLst/>
            <a:cxnLst/>
            <a:rect l="l" t="t" r="r" b="b"/>
            <a:pathLst>
              <a:path w="6219825" h="38100">
                <a:moveTo>
                  <a:pt x="38100" y="0"/>
                </a:moveTo>
                <a:lnTo>
                  <a:pt x="6181725" y="0"/>
                </a:lnTo>
                <a:cubicBezTo>
                  <a:pt x="6202753" y="0"/>
                  <a:pt x="6219825" y="17072"/>
                  <a:pt x="6219825" y="38100"/>
                </a:cubicBezTo>
                <a:lnTo>
                  <a:pt x="62198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7" name="Text 5"/>
          <p:cNvSpPr/>
          <p:nvPr/>
        </p:nvSpPr>
        <p:spPr>
          <a:xfrm>
            <a:off x="495300" y="1371600"/>
            <a:ext cx="6086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Tabel Utama (Core Tables)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4350" y="1714500"/>
            <a:ext cx="5972175" cy="590550"/>
          </a:xfrm>
          <a:custGeom>
            <a:avLst/>
            <a:gdLst/>
            <a:ahLst/>
            <a:cxnLst/>
            <a:rect l="l" t="t" r="r" b="b"/>
            <a:pathLst>
              <a:path w="5972175" h="590550">
                <a:moveTo>
                  <a:pt x="38100" y="0"/>
                </a:moveTo>
                <a:lnTo>
                  <a:pt x="5895976" y="0"/>
                </a:lnTo>
                <a:cubicBezTo>
                  <a:pt x="5938060" y="0"/>
                  <a:pt x="5972175" y="34115"/>
                  <a:pt x="5972175" y="76199"/>
                </a:cubicBezTo>
                <a:lnTo>
                  <a:pt x="5972175" y="514351"/>
                </a:lnTo>
                <a:cubicBezTo>
                  <a:pt x="5972175" y="556435"/>
                  <a:pt x="5938060" y="590550"/>
                  <a:pt x="5895976" y="590550"/>
                </a:cubicBez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14350" y="1714500"/>
            <a:ext cx="38100" cy="590550"/>
          </a:xfrm>
          <a:custGeom>
            <a:avLst/>
            <a:gdLst/>
            <a:ahLst/>
            <a:cxnLst/>
            <a:rect l="l" t="t" r="r" b="b"/>
            <a:pathLst>
              <a:path w="38100" h="590550">
                <a:moveTo>
                  <a:pt x="38100" y="0"/>
                </a:moveTo>
                <a:lnTo>
                  <a:pt x="38100" y="0"/>
                </a:lnTo>
                <a:lnTo>
                  <a:pt x="38100" y="590550"/>
                </a:ln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10" name="Shape 8"/>
          <p:cNvSpPr/>
          <p:nvPr/>
        </p:nvSpPr>
        <p:spPr>
          <a:xfrm>
            <a:off x="628650" y="1828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763" y="7144"/>
                </a:moveTo>
                <a:cubicBezTo>
                  <a:pt x="4763" y="3185"/>
                  <a:pt x="7947" y="0"/>
                  <a:pt x="11906" y="0"/>
                </a:cubicBezTo>
                <a:lnTo>
                  <a:pt x="140494" y="0"/>
                </a:lnTo>
                <a:cubicBezTo>
                  <a:pt x="144453" y="0"/>
                  <a:pt x="147638" y="3185"/>
                  <a:pt x="147638" y="7144"/>
                </a:cubicBezTo>
                <a:cubicBezTo>
                  <a:pt x="147638" y="11103"/>
                  <a:pt x="144453" y="14288"/>
                  <a:pt x="140494" y="14288"/>
                </a:cubicBezTo>
                <a:lnTo>
                  <a:pt x="138113" y="14288"/>
                </a:lnTo>
                <a:lnTo>
                  <a:pt x="138113" y="138113"/>
                </a:lnTo>
                <a:lnTo>
                  <a:pt x="140494" y="138113"/>
                </a:lnTo>
                <a:cubicBezTo>
                  <a:pt x="144453" y="138113"/>
                  <a:pt x="147638" y="141297"/>
                  <a:pt x="147638" y="145256"/>
                </a:cubicBezTo>
                <a:cubicBezTo>
                  <a:pt x="147638" y="149215"/>
                  <a:pt x="144453" y="152400"/>
                  <a:pt x="140494" y="152400"/>
                </a:cubicBezTo>
                <a:lnTo>
                  <a:pt x="11906" y="152400"/>
                </a:lnTo>
                <a:cubicBezTo>
                  <a:pt x="7947" y="152400"/>
                  <a:pt x="4763" y="149215"/>
                  <a:pt x="4763" y="145256"/>
                </a:cubicBezTo>
                <a:cubicBezTo>
                  <a:pt x="4763" y="141297"/>
                  <a:pt x="7947" y="138113"/>
                  <a:pt x="11906" y="138113"/>
                </a:cubicBezTo>
                <a:lnTo>
                  <a:pt x="14288" y="138113"/>
                </a:lnTo>
                <a:lnTo>
                  <a:pt x="14288" y="14288"/>
                </a:lnTo>
                <a:lnTo>
                  <a:pt x="11906" y="14288"/>
                </a:lnTo>
                <a:cubicBezTo>
                  <a:pt x="7947" y="14288"/>
                  <a:pt x="4763" y="11103"/>
                  <a:pt x="4763" y="7144"/>
                </a:cubicBezTo>
                <a:close/>
                <a:moveTo>
                  <a:pt x="66675" y="33338"/>
                </a:moveTo>
                <a:lnTo>
                  <a:pt x="66675" y="42863"/>
                </a:lnTo>
                <a:cubicBezTo>
                  <a:pt x="66675" y="45482"/>
                  <a:pt x="68818" y="47625"/>
                  <a:pt x="71438" y="47625"/>
                </a:cubicBezTo>
                <a:lnTo>
                  <a:pt x="80962" y="47625"/>
                </a:lnTo>
                <a:cubicBezTo>
                  <a:pt x="83582" y="47625"/>
                  <a:pt x="85725" y="45482"/>
                  <a:pt x="85725" y="42863"/>
                </a:cubicBezTo>
                <a:lnTo>
                  <a:pt x="85725" y="33338"/>
                </a:lnTo>
                <a:cubicBezTo>
                  <a:pt x="85725" y="30718"/>
                  <a:pt x="83582" y="28575"/>
                  <a:pt x="80962" y="28575"/>
                </a:cubicBezTo>
                <a:lnTo>
                  <a:pt x="71438" y="28575"/>
                </a:lnTo>
                <a:cubicBezTo>
                  <a:pt x="68818" y="28575"/>
                  <a:pt x="66675" y="30718"/>
                  <a:pt x="66675" y="33338"/>
                </a:cubicBezTo>
                <a:close/>
                <a:moveTo>
                  <a:pt x="38100" y="28575"/>
                </a:moveTo>
                <a:cubicBezTo>
                  <a:pt x="35481" y="28575"/>
                  <a:pt x="33338" y="30718"/>
                  <a:pt x="33338" y="33338"/>
                </a:cubicBezTo>
                <a:lnTo>
                  <a:pt x="33338" y="42863"/>
                </a:lnTo>
                <a:cubicBezTo>
                  <a:pt x="33338" y="45482"/>
                  <a:pt x="35481" y="47625"/>
                  <a:pt x="38100" y="47625"/>
                </a:cubicBezTo>
                <a:lnTo>
                  <a:pt x="47625" y="47625"/>
                </a:lnTo>
                <a:cubicBezTo>
                  <a:pt x="50244" y="47625"/>
                  <a:pt x="52388" y="45482"/>
                  <a:pt x="52388" y="42863"/>
                </a:cubicBezTo>
                <a:lnTo>
                  <a:pt x="52388" y="33338"/>
                </a:lnTo>
                <a:cubicBezTo>
                  <a:pt x="52388" y="30718"/>
                  <a:pt x="50244" y="28575"/>
                  <a:pt x="47625" y="28575"/>
                </a:cubicBezTo>
                <a:lnTo>
                  <a:pt x="38100" y="28575"/>
                </a:lnTo>
                <a:close/>
                <a:moveTo>
                  <a:pt x="66675" y="61912"/>
                </a:moveTo>
                <a:lnTo>
                  <a:pt x="66675" y="71438"/>
                </a:lnTo>
                <a:cubicBezTo>
                  <a:pt x="66675" y="74057"/>
                  <a:pt x="68818" y="76200"/>
                  <a:pt x="71438" y="76200"/>
                </a:cubicBezTo>
                <a:lnTo>
                  <a:pt x="80962" y="76200"/>
                </a:lnTo>
                <a:cubicBezTo>
                  <a:pt x="83582" y="76200"/>
                  <a:pt x="85725" y="74057"/>
                  <a:pt x="85725" y="71438"/>
                </a:cubicBezTo>
                <a:lnTo>
                  <a:pt x="85725" y="61912"/>
                </a:lnTo>
                <a:cubicBezTo>
                  <a:pt x="85725" y="59293"/>
                  <a:pt x="83582" y="57150"/>
                  <a:pt x="80962" y="57150"/>
                </a:cubicBezTo>
                <a:lnTo>
                  <a:pt x="71438" y="57150"/>
                </a:lnTo>
                <a:cubicBezTo>
                  <a:pt x="68818" y="57150"/>
                  <a:pt x="66675" y="59293"/>
                  <a:pt x="66675" y="61912"/>
                </a:cubicBezTo>
                <a:close/>
                <a:moveTo>
                  <a:pt x="104775" y="28575"/>
                </a:moveTo>
                <a:cubicBezTo>
                  <a:pt x="102156" y="28575"/>
                  <a:pt x="100013" y="30718"/>
                  <a:pt x="100013" y="33338"/>
                </a:cubicBezTo>
                <a:lnTo>
                  <a:pt x="100013" y="42863"/>
                </a:lnTo>
                <a:cubicBezTo>
                  <a:pt x="100013" y="45482"/>
                  <a:pt x="102156" y="47625"/>
                  <a:pt x="104775" y="47625"/>
                </a:cubicBezTo>
                <a:lnTo>
                  <a:pt x="114300" y="47625"/>
                </a:lnTo>
                <a:cubicBezTo>
                  <a:pt x="116919" y="47625"/>
                  <a:pt x="119062" y="45482"/>
                  <a:pt x="119062" y="42863"/>
                </a:cubicBezTo>
                <a:lnTo>
                  <a:pt x="119062" y="33338"/>
                </a:lnTo>
                <a:cubicBezTo>
                  <a:pt x="119062" y="30718"/>
                  <a:pt x="116919" y="28575"/>
                  <a:pt x="114300" y="28575"/>
                </a:cubicBezTo>
                <a:lnTo>
                  <a:pt x="104775" y="28575"/>
                </a:lnTo>
                <a:close/>
                <a:moveTo>
                  <a:pt x="33338" y="61912"/>
                </a:moveTo>
                <a:lnTo>
                  <a:pt x="33338" y="71438"/>
                </a:lnTo>
                <a:cubicBezTo>
                  <a:pt x="33338" y="74057"/>
                  <a:pt x="35481" y="76200"/>
                  <a:pt x="38100" y="76200"/>
                </a:cubicBezTo>
                <a:lnTo>
                  <a:pt x="47625" y="76200"/>
                </a:lnTo>
                <a:cubicBezTo>
                  <a:pt x="50244" y="76200"/>
                  <a:pt x="52388" y="74057"/>
                  <a:pt x="52388" y="71438"/>
                </a:cubicBezTo>
                <a:lnTo>
                  <a:pt x="52388" y="61912"/>
                </a:lnTo>
                <a:cubicBezTo>
                  <a:pt x="52388" y="59293"/>
                  <a:pt x="50244" y="57150"/>
                  <a:pt x="47625" y="57150"/>
                </a:cubicBezTo>
                <a:lnTo>
                  <a:pt x="38100" y="57150"/>
                </a:lnTo>
                <a:cubicBezTo>
                  <a:pt x="35481" y="57150"/>
                  <a:pt x="33338" y="59293"/>
                  <a:pt x="33338" y="61912"/>
                </a:cubicBezTo>
                <a:close/>
                <a:moveTo>
                  <a:pt x="104775" y="57150"/>
                </a:moveTo>
                <a:cubicBezTo>
                  <a:pt x="102156" y="57150"/>
                  <a:pt x="100013" y="59293"/>
                  <a:pt x="100013" y="61912"/>
                </a:cubicBezTo>
                <a:lnTo>
                  <a:pt x="100013" y="71438"/>
                </a:lnTo>
                <a:cubicBezTo>
                  <a:pt x="100013" y="74057"/>
                  <a:pt x="102156" y="76200"/>
                  <a:pt x="104775" y="76200"/>
                </a:cubicBezTo>
                <a:lnTo>
                  <a:pt x="114300" y="76200"/>
                </a:lnTo>
                <a:cubicBezTo>
                  <a:pt x="116919" y="76200"/>
                  <a:pt x="119062" y="74057"/>
                  <a:pt x="119062" y="71438"/>
                </a:cubicBezTo>
                <a:lnTo>
                  <a:pt x="119062" y="61912"/>
                </a:lnTo>
                <a:cubicBezTo>
                  <a:pt x="119062" y="59293"/>
                  <a:pt x="116919" y="57150"/>
                  <a:pt x="114300" y="57150"/>
                </a:cubicBezTo>
                <a:lnTo>
                  <a:pt x="104775" y="57150"/>
                </a:lnTo>
                <a:close/>
                <a:moveTo>
                  <a:pt x="85725" y="114300"/>
                </a:moveTo>
                <a:lnTo>
                  <a:pt x="98762" y="114300"/>
                </a:lnTo>
                <a:cubicBezTo>
                  <a:pt x="101709" y="114300"/>
                  <a:pt x="103971" y="111621"/>
                  <a:pt x="102930" y="108883"/>
                </a:cubicBezTo>
                <a:cubicBezTo>
                  <a:pt x="98822" y="98137"/>
                  <a:pt x="88404" y="90488"/>
                  <a:pt x="76230" y="90488"/>
                </a:cubicBezTo>
                <a:cubicBezTo>
                  <a:pt x="64056" y="90488"/>
                  <a:pt x="53638" y="98137"/>
                  <a:pt x="49530" y="108883"/>
                </a:cubicBezTo>
                <a:cubicBezTo>
                  <a:pt x="48488" y="111621"/>
                  <a:pt x="50750" y="114300"/>
                  <a:pt x="53697" y="114300"/>
                </a:cubicBezTo>
                <a:lnTo>
                  <a:pt x="66735" y="114300"/>
                </a:lnTo>
                <a:lnTo>
                  <a:pt x="66735" y="138113"/>
                </a:lnTo>
                <a:lnTo>
                  <a:pt x="85785" y="138113"/>
                </a:lnTo>
                <a:lnTo>
                  <a:pt x="85785" y="114300"/>
                </a:ln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11" name="Text 9"/>
          <p:cNvSpPr/>
          <p:nvPr/>
        </p:nvSpPr>
        <p:spPr>
          <a:xfrm>
            <a:off x="876300" y="1790700"/>
            <a:ext cx="49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Hotels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09600" y="2057400"/>
            <a:ext cx="586740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hotel_id, name, address, description, rating, amenities, contact_info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14350" y="2625328"/>
            <a:ext cx="5972175" cy="590550"/>
          </a:xfrm>
          <a:custGeom>
            <a:avLst/>
            <a:gdLst/>
            <a:ahLst/>
            <a:cxnLst/>
            <a:rect l="l" t="t" r="r" b="b"/>
            <a:pathLst>
              <a:path w="5972175" h="590550">
                <a:moveTo>
                  <a:pt x="38100" y="0"/>
                </a:moveTo>
                <a:lnTo>
                  <a:pt x="5895976" y="0"/>
                </a:lnTo>
                <a:cubicBezTo>
                  <a:pt x="5938060" y="0"/>
                  <a:pt x="5972175" y="34115"/>
                  <a:pt x="5972175" y="76199"/>
                </a:cubicBezTo>
                <a:lnTo>
                  <a:pt x="5972175" y="514351"/>
                </a:lnTo>
                <a:cubicBezTo>
                  <a:pt x="5972175" y="556435"/>
                  <a:pt x="5938060" y="590550"/>
                  <a:pt x="5895976" y="590550"/>
                </a:cubicBez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14350" y="2625328"/>
            <a:ext cx="38100" cy="590550"/>
          </a:xfrm>
          <a:custGeom>
            <a:avLst/>
            <a:gdLst/>
            <a:ahLst/>
            <a:cxnLst/>
            <a:rect l="l" t="t" r="r" b="b"/>
            <a:pathLst>
              <a:path w="38100" h="590550">
                <a:moveTo>
                  <a:pt x="38100" y="0"/>
                </a:moveTo>
                <a:lnTo>
                  <a:pt x="38100" y="0"/>
                </a:lnTo>
                <a:lnTo>
                  <a:pt x="38100" y="590550"/>
                </a:ln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5" name="Shape 13"/>
          <p:cNvSpPr/>
          <p:nvPr/>
        </p:nvSpPr>
        <p:spPr>
          <a:xfrm>
            <a:off x="619125" y="2739628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85725"/>
                </a:lnTo>
                <a:lnTo>
                  <a:pt x="85725" y="85725"/>
                </a:lnTo>
                <a:lnTo>
                  <a:pt x="85725" y="47625"/>
                </a:lnTo>
                <a:cubicBezTo>
                  <a:pt x="85725" y="42356"/>
                  <a:pt x="89981" y="38100"/>
                  <a:pt x="95250" y="38100"/>
                </a:cubicBezTo>
                <a:lnTo>
                  <a:pt x="142875" y="38100"/>
                </a:lnTo>
                <a:cubicBezTo>
                  <a:pt x="158651" y="38100"/>
                  <a:pt x="171450" y="50899"/>
                  <a:pt x="171450" y="66675"/>
                </a:cubicBezTo>
                <a:lnTo>
                  <a:pt x="171450" y="133350"/>
                </a:lnTo>
                <a:cubicBezTo>
                  <a:pt x="171450" y="138619"/>
                  <a:pt x="167194" y="142875"/>
                  <a:pt x="161925" y="142875"/>
                </a:cubicBezTo>
                <a:cubicBezTo>
                  <a:pt x="156656" y="142875"/>
                  <a:pt x="152400" y="138619"/>
                  <a:pt x="152400" y="133350"/>
                </a:cubicBezTo>
                <a:lnTo>
                  <a:pt x="152400" y="114300"/>
                </a:lnTo>
                <a:lnTo>
                  <a:pt x="19050" y="114300"/>
                </a:lnTo>
                <a:lnTo>
                  <a:pt x="19050" y="133350"/>
                </a:lnTo>
                <a:cubicBezTo>
                  <a:pt x="19050" y="138619"/>
                  <a:pt x="14794" y="142875"/>
                  <a:pt x="9525" y="142875"/>
                </a:cubicBezTo>
                <a:cubicBezTo>
                  <a:pt x="4256" y="142875"/>
                  <a:pt x="0" y="138619"/>
                  <a:pt x="0" y="133350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3338" y="57150"/>
                </a:moveTo>
                <a:cubicBezTo>
                  <a:pt x="33338" y="46636"/>
                  <a:pt x="41874" y="38100"/>
                  <a:pt x="52388" y="38100"/>
                </a:cubicBezTo>
                <a:cubicBezTo>
                  <a:pt x="62901" y="38100"/>
                  <a:pt x="71438" y="46636"/>
                  <a:pt x="71438" y="57150"/>
                </a:cubicBezTo>
                <a:cubicBezTo>
                  <a:pt x="71438" y="67664"/>
                  <a:pt x="62901" y="76200"/>
                  <a:pt x="52388" y="76200"/>
                </a:cubicBezTo>
                <a:cubicBezTo>
                  <a:pt x="41874" y="76200"/>
                  <a:pt x="33338" y="67664"/>
                  <a:pt x="33338" y="5715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6" name="Text 14"/>
          <p:cNvSpPr/>
          <p:nvPr/>
        </p:nvSpPr>
        <p:spPr>
          <a:xfrm>
            <a:off x="876300" y="2701528"/>
            <a:ext cx="533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Rooms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09600" y="2968228"/>
            <a:ext cx="586740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room_id, hotel_id, room_type, price_per_night, capacity, amenities, availability_status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14350" y="3536156"/>
            <a:ext cx="5972175" cy="590550"/>
          </a:xfrm>
          <a:custGeom>
            <a:avLst/>
            <a:gdLst/>
            <a:ahLst/>
            <a:cxnLst/>
            <a:rect l="l" t="t" r="r" b="b"/>
            <a:pathLst>
              <a:path w="5972175" h="590550">
                <a:moveTo>
                  <a:pt x="38100" y="0"/>
                </a:moveTo>
                <a:lnTo>
                  <a:pt x="5895976" y="0"/>
                </a:lnTo>
                <a:cubicBezTo>
                  <a:pt x="5938060" y="0"/>
                  <a:pt x="5972175" y="34115"/>
                  <a:pt x="5972175" y="76199"/>
                </a:cubicBezTo>
                <a:lnTo>
                  <a:pt x="5972175" y="514351"/>
                </a:lnTo>
                <a:cubicBezTo>
                  <a:pt x="5972175" y="556435"/>
                  <a:pt x="5938060" y="590550"/>
                  <a:pt x="5895976" y="590550"/>
                </a:cubicBez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514350" y="3536156"/>
            <a:ext cx="38100" cy="590550"/>
          </a:xfrm>
          <a:custGeom>
            <a:avLst/>
            <a:gdLst/>
            <a:ahLst/>
            <a:cxnLst/>
            <a:rect l="l" t="t" r="r" b="b"/>
            <a:pathLst>
              <a:path w="38100" h="590550">
                <a:moveTo>
                  <a:pt x="38100" y="0"/>
                </a:moveTo>
                <a:lnTo>
                  <a:pt x="38100" y="0"/>
                </a:lnTo>
                <a:lnTo>
                  <a:pt x="38100" y="590550"/>
                </a:ln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20" name="Shape 18"/>
          <p:cNvSpPr/>
          <p:nvPr/>
        </p:nvSpPr>
        <p:spPr>
          <a:xfrm>
            <a:off x="609600" y="3650456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21" name="Text 19"/>
          <p:cNvSpPr/>
          <p:nvPr/>
        </p:nvSpPr>
        <p:spPr>
          <a:xfrm>
            <a:off x="876300" y="3612356"/>
            <a:ext cx="523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Guests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09600" y="3879056"/>
            <a:ext cx="586740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guest_id, name, email, phone, address, loyalty_points, created_at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4350" y="4446984"/>
            <a:ext cx="5972175" cy="590550"/>
          </a:xfrm>
          <a:custGeom>
            <a:avLst/>
            <a:gdLst/>
            <a:ahLst/>
            <a:cxnLst/>
            <a:rect l="l" t="t" r="r" b="b"/>
            <a:pathLst>
              <a:path w="5972175" h="590550">
                <a:moveTo>
                  <a:pt x="38100" y="0"/>
                </a:moveTo>
                <a:lnTo>
                  <a:pt x="5895976" y="0"/>
                </a:lnTo>
                <a:cubicBezTo>
                  <a:pt x="5938060" y="0"/>
                  <a:pt x="5972175" y="34115"/>
                  <a:pt x="5972175" y="76199"/>
                </a:cubicBezTo>
                <a:lnTo>
                  <a:pt x="5972175" y="514351"/>
                </a:lnTo>
                <a:cubicBezTo>
                  <a:pt x="5972175" y="556435"/>
                  <a:pt x="5938060" y="590550"/>
                  <a:pt x="5895976" y="590550"/>
                </a:cubicBez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514350" y="4446984"/>
            <a:ext cx="38100" cy="590550"/>
          </a:xfrm>
          <a:custGeom>
            <a:avLst/>
            <a:gdLst/>
            <a:ahLst/>
            <a:cxnLst/>
            <a:rect l="l" t="t" r="r" b="b"/>
            <a:pathLst>
              <a:path w="38100" h="590550">
                <a:moveTo>
                  <a:pt x="38100" y="0"/>
                </a:moveTo>
                <a:lnTo>
                  <a:pt x="38100" y="0"/>
                </a:lnTo>
                <a:lnTo>
                  <a:pt x="38100" y="590550"/>
                </a:ln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5" name="Shape 23"/>
          <p:cNvSpPr/>
          <p:nvPr/>
        </p:nvSpPr>
        <p:spPr>
          <a:xfrm>
            <a:off x="638175" y="4561284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91797" y="68074"/>
                </a:moveTo>
                <a:cubicBezTo>
                  <a:pt x="93881" y="64740"/>
                  <a:pt x="92869" y="60335"/>
                  <a:pt x="89535" y="58222"/>
                </a:cubicBezTo>
                <a:cubicBezTo>
                  <a:pt x="86201" y="56108"/>
                  <a:pt x="81796" y="57150"/>
                  <a:pt x="79683" y="60484"/>
                </a:cubicBezTo>
                <a:lnTo>
                  <a:pt x="61406" y="89743"/>
                </a:lnTo>
                <a:lnTo>
                  <a:pt x="53370" y="79028"/>
                </a:lnTo>
                <a:cubicBezTo>
                  <a:pt x="50989" y="75873"/>
                  <a:pt x="46524" y="75218"/>
                  <a:pt x="43369" y="77599"/>
                </a:cubicBezTo>
                <a:cubicBezTo>
                  <a:pt x="40213" y="79980"/>
                  <a:pt x="39559" y="84445"/>
                  <a:pt x="41940" y="87600"/>
                </a:cubicBezTo>
                <a:lnTo>
                  <a:pt x="56227" y="106650"/>
                </a:lnTo>
                <a:cubicBezTo>
                  <a:pt x="57626" y="108525"/>
                  <a:pt x="59888" y="109597"/>
                  <a:pt x="62240" y="109508"/>
                </a:cubicBezTo>
                <a:cubicBezTo>
                  <a:pt x="64591" y="109418"/>
                  <a:pt x="66735" y="108168"/>
                  <a:pt x="67985" y="106144"/>
                </a:cubicBezTo>
                <a:lnTo>
                  <a:pt x="91797" y="68044"/>
                </a:ln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6" name="Text 24"/>
          <p:cNvSpPr/>
          <p:nvPr/>
        </p:nvSpPr>
        <p:spPr>
          <a:xfrm>
            <a:off x="876300" y="4523184"/>
            <a:ext cx="666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Bookings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09600" y="4789884"/>
            <a:ext cx="586740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booking_id, guest_id, room_id, check_in, check_out, total_amount, status, created_at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14350" y="5357813"/>
            <a:ext cx="5972175" cy="590550"/>
          </a:xfrm>
          <a:custGeom>
            <a:avLst/>
            <a:gdLst/>
            <a:ahLst/>
            <a:cxnLst/>
            <a:rect l="l" t="t" r="r" b="b"/>
            <a:pathLst>
              <a:path w="5972175" h="590550">
                <a:moveTo>
                  <a:pt x="38100" y="0"/>
                </a:moveTo>
                <a:lnTo>
                  <a:pt x="5895976" y="0"/>
                </a:lnTo>
                <a:cubicBezTo>
                  <a:pt x="5938060" y="0"/>
                  <a:pt x="5972175" y="34115"/>
                  <a:pt x="5972175" y="76199"/>
                </a:cubicBezTo>
                <a:lnTo>
                  <a:pt x="5972175" y="514351"/>
                </a:lnTo>
                <a:cubicBezTo>
                  <a:pt x="5972175" y="556435"/>
                  <a:pt x="5938060" y="590550"/>
                  <a:pt x="5895976" y="590550"/>
                </a:cubicBez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14350" y="5357813"/>
            <a:ext cx="38100" cy="590550"/>
          </a:xfrm>
          <a:custGeom>
            <a:avLst/>
            <a:gdLst/>
            <a:ahLst/>
            <a:cxnLst/>
            <a:rect l="l" t="t" r="r" b="b"/>
            <a:pathLst>
              <a:path w="38100" h="590550">
                <a:moveTo>
                  <a:pt x="38100" y="0"/>
                </a:moveTo>
                <a:lnTo>
                  <a:pt x="38100" y="0"/>
                </a:lnTo>
                <a:lnTo>
                  <a:pt x="38100" y="590550"/>
                </a:lnTo>
                <a:lnTo>
                  <a:pt x="38100" y="590550"/>
                </a:lnTo>
                <a:cubicBezTo>
                  <a:pt x="17072" y="590550"/>
                  <a:pt x="0" y="573478"/>
                  <a:pt x="0" y="552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0" name="Shape 28"/>
          <p:cNvSpPr/>
          <p:nvPr/>
        </p:nvSpPr>
        <p:spPr>
          <a:xfrm>
            <a:off x="628650" y="547211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38100"/>
                </a:moveTo>
                <a:lnTo>
                  <a:pt x="0" y="47625"/>
                </a:lnTo>
                <a:lnTo>
                  <a:pt x="152400" y="47625"/>
                </a:lnTo>
                <a:lnTo>
                  <a:pt x="152400" y="38100"/>
                </a:lnTo>
                <a:cubicBezTo>
                  <a:pt x="152400" y="27593"/>
                  <a:pt x="143857" y="19050"/>
                  <a:pt x="133350" y="19050"/>
                </a:cubicBez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close/>
                <a:moveTo>
                  <a:pt x="0" y="61912"/>
                </a:move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61912"/>
                </a:lnTo>
                <a:lnTo>
                  <a:pt x="0" y="61912"/>
                </a:lnTo>
                <a:close/>
                <a:moveTo>
                  <a:pt x="19050" y="107156"/>
                </a:moveTo>
                <a:cubicBezTo>
                  <a:pt x="19050" y="103197"/>
                  <a:pt x="22235" y="100013"/>
                  <a:pt x="26194" y="100013"/>
                </a:cubicBezTo>
                <a:lnTo>
                  <a:pt x="40481" y="100013"/>
                </a:lnTo>
                <a:cubicBezTo>
                  <a:pt x="44440" y="100013"/>
                  <a:pt x="47625" y="103197"/>
                  <a:pt x="47625" y="107156"/>
                </a:cubicBezTo>
                <a:cubicBezTo>
                  <a:pt x="47625" y="111115"/>
                  <a:pt x="44440" y="114300"/>
                  <a:pt x="40481" y="114300"/>
                </a:cubicBezTo>
                <a:lnTo>
                  <a:pt x="26194" y="114300"/>
                </a:lnTo>
                <a:cubicBezTo>
                  <a:pt x="22235" y="114300"/>
                  <a:pt x="19050" y="111115"/>
                  <a:pt x="19050" y="107156"/>
                </a:cubicBezTo>
                <a:close/>
                <a:moveTo>
                  <a:pt x="61912" y="107156"/>
                </a:moveTo>
                <a:cubicBezTo>
                  <a:pt x="61912" y="103197"/>
                  <a:pt x="65097" y="100013"/>
                  <a:pt x="69056" y="100013"/>
                </a:cubicBez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9056" y="114300"/>
                </a:lnTo>
                <a:cubicBezTo>
                  <a:pt x="65097" y="114300"/>
                  <a:pt x="61912" y="111115"/>
                  <a:pt x="61912" y="107156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1" name="Text 29"/>
          <p:cNvSpPr/>
          <p:nvPr/>
        </p:nvSpPr>
        <p:spPr>
          <a:xfrm>
            <a:off x="876300" y="5434013"/>
            <a:ext cx="723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09600" y="5700713"/>
            <a:ext cx="586740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payment_id, booking_id, amount, payment_method, transaction_id, status, payment_date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718995" y="1219200"/>
            <a:ext cx="5095875" cy="3448050"/>
          </a:xfrm>
          <a:custGeom>
            <a:avLst/>
            <a:gdLst/>
            <a:ahLst/>
            <a:cxnLst/>
            <a:rect l="l" t="t" r="r" b="b"/>
            <a:pathLst>
              <a:path w="5095875" h="3448050">
                <a:moveTo>
                  <a:pt x="114303" y="0"/>
                </a:moveTo>
                <a:lnTo>
                  <a:pt x="4981572" y="0"/>
                </a:lnTo>
                <a:cubicBezTo>
                  <a:pt x="5044658" y="0"/>
                  <a:pt x="5095875" y="51217"/>
                  <a:pt x="5095875" y="114303"/>
                </a:cubicBezTo>
                <a:lnTo>
                  <a:pt x="5095875" y="3333747"/>
                </a:lnTo>
                <a:cubicBezTo>
                  <a:pt x="5095875" y="3396833"/>
                  <a:pt x="5044658" y="3448050"/>
                  <a:pt x="4981572" y="3448050"/>
                </a:cubicBezTo>
                <a:lnTo>
                  <a:pt x="114303" y="3448050"/>
                </a:lnTo>
                <a:cubicBezTo>
                  <a:pt x="51217" y="3448050"/>
                  <a:pt x="0" y="3396833"/>
                  <a:pt x="0" y="333374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34" name="Text 32"/>
          <p:cNvSpPr/>
          <p:nvPr/>
        </p:nvSpPr>
        <p:spPr>
          <a:xfrm>
            <a:off x="6833295" y="1333500"/>
            <a:ext cx="4962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Relasi Antar Tabel (ERD)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842820" y="1685925"/>
            <a:ext cx="4848225" cy="2857500"/>
          </a:xfrm>
          <a:custGeom>
            <a:avLst/>
            <a:gdLst/>
            <a:ahLst/>
            <a:cxnLst/>
            <a:rect l="l" t="t" r="r" b="b"/>
            <a:pathLst>
              <a:path w="4848225" h="2857500">
                <a:moveTo>
                  <a:pt x="76210" y="0"/>
                </a:moveTo>
                <a:lnTo>
                  <a:pt x="4772015" y="0"/>
                </a:lnTo>
                <a:cubicBezTo>
                  <a:pt x="4814105" y="0"/>
                  <a:pt x="4848225" y="34120"/>
                  <a:pt x="4848225" y="76210"/>
                </a:cubicBezTo>
                <a:lnTo>
                  <a:pt x="4848225" y="2781290"/>
                </a:lnTo>
                <a:cubicBezTo>
                  <a:pt x="4848225" y="2823380"/>
                  <a:pt x="4814105" y="2857500"/>
                  <a:pt x="4772015" y="2857500"/>
                </a:cubicBezTo>
                <a:lnTo>
                  <a:pt x="76210" y="2857500"/>
                </a:lnTo>
                <a:cubicBezTo>
                  <a:pt x="34120" y="2857500"/>
                  <a:pt x="0" y="2823380"/>
                  <a:pt x="0" y="278129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FDFBF7"/>
          </a:solidFill>
          <a:ln w="25400">
            <a:solidFill>
              <a:srgbClr val="2A6F6F">
                <a:alpha val="20000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8901113" y="1809750"/>
            <a:ext cx="723900" cy="304800"/>
          </a:xfrm>
          <a:custGeom>
            <a:avLst/>
            <a:gdLst/>
            <a:ahLst/>
            <a:cxnLst/>
            <a:rect l="l" t="t" r="r" b="b"/>
            <a:pathLst>
              <a:path w="723900" h="304800">
                <a:moveTo>
                  <a:pt x="76200" y="0"/>
                </a:moveTo>
                <a:lnTo>
                  <a:pt x="647700" y="0"/>
                </a:lnTo>
                <a:cubicBezTo>
                  <a:pt x="689756" y="0"/>
                  <a:pt x="723900" y="34144"/>
                  <a:pt x="723900" y="76200"/>
                </a:cubicBezTo>
                <a:lnTo>
                  <a:pt x="723900" y="228600"/>
                </a:lnTo>
                <a:cubicBezTo>
                  <a:pt x="723900" y="270656"/>
                  <a:pt x="689756" y="304800"/>
                  <a:pt x="6477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37" name="Text 35"/>
          <p:cNvSpPr/>
          <p:nvPr/>
        </p:nvSpPr>
        <p:spPr>
          <a:xfrm>
            <a:off x="8863013" y="1809750"/>
            <a:ext cx="800100" cy="304800"/>
          </a:xfrm>
          <a:prstGeom prst="rect">
            <a:avLst/>
          </a:prstGeom>
          <a:noFill/>
          <a:ln/>
        </p:spPr>
        <p:txBody>
          <a:bodyPr wrap="square" lIns="152400" tIns="38100" rIns="152400" bIns="3810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Hotels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203085" y="222885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39" name="Shape 37"/>
          <p:cNvSpPr/>
          <p:nvPr/>
        </p:nvSpPr>
        <p:spPr>
          <a:xfrm>
            <a:off x="8882658" y="2514600"/>
            <a:ext cx="762000" cy="304800"/>
          </a:xfrm>
          <a:custGeom>
            <a:avLst/>
            <a:gdLst/>
            <a:ahLst/>
            <a:cxnLst/>
            <a:rect l="l" t="t" r="r" b="b"/>
            <a:pathLst>
              <a:path w="762000" h="304800">
                <a:moveTo>
                  <a:pt x="76200" y="0"/>
                </a:moveTo>
                <a:lnTo>
                  <a:pt x="685800" y="0"/>
                </a:lnTo>
                <a:cubicBezTo>
                  <a:pt x="727856" y="0"/>
                  <a:pt x="762000" y="34144"/>
                  <a:pt x="762000" y="76200"/>
                </a:cubicBezTo>
                <a:lnTo>
                  <a:pt x="762000" y="228600"/>
                </a:lnTo>
                <a:cubicBezTo>
                  <a:pt x="762000" y="270656"/>
                  <a:pt x="727856" y="304800"/>
                  <a:pt x="6858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0" name="Text 38"/>
          <p:cNvSpPr/>
          <p:nvPr/>
        </p:nvSpPr>
        <p:spPr>
          <a:xfrm>
            <a:off x="8844558" y="2514600"/>
            <a:ext cx="838200" cy="304800"/>
          </a:xfrm>
          <a:prstGeom prst="rect">
            <a:avLst/>
          </a:prstGeom>
          <a:noFill/>
          <a:ln/>
        </p:spPr>
        <p:txBody>
          <a:bodyPr wrap="square" lIns="152400" tIns="38100" rIns="152400" bIns="3810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Rooms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933307" y="2857500"/>
            <a:ext cx="466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One-to-Many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943529" y="316230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3" name="Shape 41"/>
          <p:cNvSpPr/>
          <p:nvPr/>
        </p:nvSpPr>
        <p:spPr>
          <a:xfrm>
            <a:off x="9462641" y="316230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4" name="Shape 42"/>
          <p:cNvSpPr/>
          <p:nvPr/>
        </p:nvSpPr>
        <p:spPr>
          <a:xfrm>
            <a:off x="8506569" y="3448050"/>
            <a:ext cx="742950" cy="266700"/>
          </a:xfrm>
          <a:custGeom>
            <a:avLst/>
            <a:gdLst/>
            <a:ahLst/>
            <a:cxnLst/>
            <a:rect l="l" t="t" r="r" b="b"/>
            <a:pathLst>
              <a:path w="742950" h="266700">
                <a:moveTo>
                  <a:pt x="76199" y="0"/>
                </a:moveTo>
                <a:lnTo>
                  <a:pt x="666751" y="0"/>
                </a:lnTo>
                <a:cubicBezTo>
                  <a:pt x="708806" y="0"/>
                  <a:pt x="742950" y="34144"/>
                  <a:pt x="742950" y="76199"/>
                </a:cubicBezTo>
                <a:lnTo>
                  <a:pt x="742950" y="190501"/>
                </a:lnTo>
                <a:cubicBezTo>
                  <a:pt x="742950" y="232556"/>
                  <a:pt x="708806" y="266700"/>
                  <a:pt x="666751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5" name="Text 43"/>
          <p:cNvSpPr/>
          <p:nvPr/>
        </p:nvSpPr>
        <p:spPr>
          <a:xfrm>
            <a:off x="8473232" y="3448050"/>
            <a:ext cx="8096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Bookings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404300" y="3448050"/>
            <a:ext cx="619125" cy="266700"/>
          </a:xfrm>
          <a:custGeom>
            <a:avLst/>
            <a:gdLst/>
            <a:ahLst/>
            <a:cxnLst/>
            <a:rect l="l" t="t" r="r" b="b"/>
            <a:pathLst>
              <a:path w="619125" h="266700">
                <a:moveTo>
                  <a:pt x="76199" y="0"/>
                </a:moveTo>
                <a:lnTo>
                  <a:pt x="542926" y="0"/>
                </a:lnTo>
                <a:cubicBezTo>
                  <a:pt x="584981" y="0"/>
                  <a:pt x="619125" y="34144"/>
                  <a:pt x="619125" y="76199"/>
                </a:cubicBezTo>
                <a:lnTo>
                  <a:pt x="619125" y="190501"/>
                </a:lnTo>
                <a:cubicBezTo>
                  <a:pt x="619125" y="232556"/>
                  <a:pt x="584981" y="266700"/>
                  <a:pt x="542926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7" name="Text 45"/>
          <p:cNvSpPr/>
          <p:nvPr/>
        </p:nvSpPr>
        <p:spPr>
          <a:xfrm>
            <a:off x="9370963" y="3448050"/>
            <a:ext cx="6858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Guests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9203085" y="382905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9" name="Shape 47"/>
          <p:cNvSpPr/>
          <p:nvPr/>
        </p:nvSpPr>
        <p:spPr>
          <a:xfrm>
            <a:off x="8790831" y="4114800"/>
            <a:ext cx="952500" cy="304800"/>
          </a:xfrm>
          <a:custGeom>
            <a:avLst/>
            <a:gdLst/>
            <a:ahLst/>
            <a:cxnLst/>
            <a:rect l="l" t="t" r="r" b="b"/>
            <a:pathLst>
              <a:path w="952500" h="304800">
                <a:moveTo>
                  <a:pt x="76200" y="0"/>
                </a:moveTo>
                <a:lnTo>
                  <a:pt x="876300" y="0"/>
                </a:lnTo>
                <a:cubicBezTo>
                  <a:pt x="918356" y="0"/>
                  <a:pt x="952500" y="34144"/>
                  <a:pt x="952500" y="76200"/>
                </a:cubicBezTo>
                <a:lnTo>
                  <a:pt x="952500" y="228600"/>
                </a:lnTo>
                <a:cubicBezTo>
                  <a:pt x="952500" y="270656"/>
                  <a:pt x="918356" y="304800"/>
                  <a:pt x="8763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50" name="Text 48"/>
          <p:cNvSpPr/>
          <p:nvPr/>
        </p:nvSpPr>
        <p:spPr>
          <a:xfrm>
            <a:off x="8752731" y="4114800"/>
            <a:ext cx="1028700" cy="304800"/>
          </a:xfrm>
          <a:prstGeom prst="rect">
            <a:avLst/>
          </a:prstGeom>
          <a:noFill/>
          <a:ln/>
        </p:spPr>
        <p:txBody>
          <a:bodyPr wrap="square" lIns="152400" tIns="38100" rIns="152400" bIns="3810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718995" y="4743450"/>
            <a:ext cx="5095875" cy="1314450"/>
          </a:xfrm>
          <a:custGeom>
            <a:avLst/>
            <a:gdLst/>
            <a:ahLst/>
            <a:cxnLst/>
            <a:rect l="l" t="t" r="r" b="b"/>
            <a:pathLst>
              <a:path w="5095875" h="1314450">
                <a:moveTo>
                  <a:pt x="114305" y="0"/>
                </a:moveTo>
                <a:lnTo>
                  <a:pt x="4981570" y="0"/>
                </a:lnTo>
                <a:cubicBezTo>
                  <a:pt x="5044699" y="0"/>
                  <a:pt x="5095875" y="51176"/>
                  <a:pt x="5095875" y="114305"/>
                </a:cubicBezTo>
                <a:lnTo>
                  <a:pt x="5095875" y="1200145"/>
                </a:lnTo>
                <a:cubicBezTo>
                  <a:pt x="5095875" y="1263274"/>
                  <a:pt x="5044699" y="1314450"/>
                  <a:pt x="4981570" y="1314450"/>
                </a:cubicBezTo>
                <a:lnTo>
                  <a:pt x="114305" y="1314450"/>
                </a:lnTo>
                <a:cubicBezTo>
                  <a:pt x="51176" y="1314450"/>
                  <a:pt x="0" y="1263274"/>
                  <a:pt x="0" y="1200145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gradFill rotWithShape="1" flip="none">
            <a:gsLst>
              <a:gs pos="0">
                <a:srgbClr val="2A6F6F"/>
              </a:gs>
              <a:gs pos="100000">
                <a:srgbClr val="2A6F6F">
                  <a:alpha val="80000"/>
                </a:srgbClr>
              </a:gs>
            </a:gsLst>
            <a:lin ang="2700000" scaled="1"/>
          </a:gra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2" name="Text 50"/>
          <p:cNvSpPr/>
          <p:nvPr/>
        </p:nvSpPr>
        <p:spPr>
          <a:xfrm>
            <a:off x="6833295" y="4857750"/>
            <a:ext cx="495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4A373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SQL Dasar (CRUD)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833295" y="5162550"/>
            <a:ext cx="493395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CREATE:</a:t>
            </a:r>
            <a:pPr>
              <a:lnSpc>
                <a:spcPct val="100000"/>
              </a:lnSpc>
            </a:pPr>
            <a:r>
              <a:rPr lang="en-US" sz="105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INSERT INTO rooms VALUES (...)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833295" y="5367338"/>
            <a:ext cx="493395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READ:</a:t>
            </a:r>
            <a:pPr>
              <a:lnSpc>
                <a:spcPct val="100000"/>
              </a:lnSpc>
            </a:pPr>
            <a:r>
              <a:rPr lang="en-US" sz="105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SELECT * FROM rooms WHERE hotel_id = 1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833295" y="5572125"/>
            <a:ext cx="493395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UPDATE:</a:t>
            </a:r>
            <a:pPr>
              <a:lnSpc>
                <a:spcPct val="100000"/>
              </a:lnSpc>
            </a:pPr>
            <a:r>
              <a:rPr lang="en-US" sz="105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UPDATE rooms SET price = 150 WHERE room_id = 1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833295" y="5776913"/>
            <a:ext cx="493395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DELETE:</a:t>
            </a:r>
            <a:pPr>
              <a:lnSpc>
                <a:spcPct val="100000"/>
              </a:lnSpc>
            </a:pPr>
            <a:r>
              <a:rPr lang="en-US" sz="105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DELETE FROM rooms WHERE room_id = 1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00050" y="6134100"/>
            <a:ext cx="11410950" cy="342900"/>
          </a:xfrm>
          <a:custGeom>
            <a:avLst/>
            <a:gdLst/>
            <a:ahLst/>
            <a:cxnLst/>
            <a:rect l="l" t="t" r="r" b="b"/>
            <a:pathLst>
              <a:path w="11410950" h="342900">
                <a:moveTo>
                  <a:pt x="38100" y="0"/>
                </a:moveTo>
                <a:lnTo>
                  <a:pt x="11296651" y="0"/>
                </a:lnTo>
                <a:cubicBezTo>
                  <a:pt x="11359777" y="0"/>
                  <a:pt x="11410950" y="51173"/>
                  <a:pt x="11410950" y="114299"/>
                </a:cubicBezTo>
                <a:lnTo>
                  <a:pt x="11410950" y="228601"/>
                </a:lnTo>
                <a:cubicBezTo>
                  <a:pt x="11410950" y="291727"/>
                  <a:pt x="11359777" y="342900"/>
                  <a:pt x="11296651" y="342900"/>
                </a:cubicBezTo>
                <a:lnTo>
                  <a:pt x="38100" y="342900"/>
                </a:lnTo>
                <a:cubicBezTo>
                  <a:pt x="17072" y="342900"/>
                  <a:pt x="0" y="325828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>
              <a:alpha val="10196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400050" y="6134100"/>
            <a:ext cx="38100" cy="342900"/>
          </a:xfrm>
          <a:custGeom>
            <a:avLst/>
            <a:gdLst/>
            <a:ahLst/>
            <a:cxnLst/>
            <a:rect l="l" t="t" r="r" b="b"/>
            <a:pathLst>
              <a:path w="38100" h="342900">
                <a:moveTo>
                  <a:pt x="38100" y="0"/>
                </a:moveTo>
                <a:lnTo>
                  <a:pt x="38100" y="0"/>
                </a:lnTo>
                <a:lnTo>
                  <a:pt x="38100" y="342900"/>
                </a:lnTo>
                <a:lnTo>
                  <a:pt x="38100" y="342900"/>
                </a:lnTo>
                <a:cubicBezTo>
                  <a:pt x="17072" y="342900"/>
                  <a:pt x="0" y="325828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9" name="Shape 57"/>
          <p:cNvSpPr/>
          <p:nvPr/>
        </p:nvSpPr>
        <p:spPr>
          <a:xfrm>
            <a:off x="533400" y="622935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60" name="Text 58"/>
          <p:cNvSpPr/>
          <p:nvPr/>
        </p:nvSpPr>
        <p:spPr>
          <a:xfrm>
            <a:off x="742950" y="6210300"/>
            <a:ext cx="1106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Practice: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Gunakan </a:t>
            </a:r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Foreign Keys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untuk menjaga integritas data dan </a:t>
            </a:r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Indexes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untuk mempercepat query.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8094" y="348094"/>
            <a:ext cx="11565430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spc="55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PROSES RESERVASI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8094" y="626570"/>
            <a:ext cx="11652454" cy="3480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67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Dari Cari Kamar hingga Konfirmasi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8094" y="1079092"/>
            <a:ext cx="835426" cy="34809"/>
          </a:xfrm>
          <a:custGeom>
            <a:avLst/>
            <a:gdLst/>
            <a:ahLst/>
            <a:cxnLst/>
            <a:rect l="l" t="t" r="r" b="b"/>
            <a:pathLst>
              <a:path w="835426" h="34809">
                <a:moveTo>
                  <a:pt x="0" y="0"/>
                </a:moveTo>
                <a:lnTo>
                  <a:pt x="835426" y="0"/>
                </a:lnTo>
                <a:lnTo>
                  <a:pt x="835426" y="34809"/>
                </a:lnTo>
                <a:lnTo>
                  <a:pt x="0" y="34809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348094" y="1253139"/>
            <a:ext cx="6927075" cy="4873319"/>
          </a:xfrm>
          <a:custGeom>
            <a:avLst/>
            <a:gdLst/>
            <a:ahLst/>
            <a:cxnLst/>
            <a:rect l="l" t="t" r="r" b="b"/>
            <a:pathLst>
              <a:path w="6927075" h="4873319">
                <a:moveTo>
                  <a:pt x="104435" y="0"/>
                </a:moveTo>
                <a:lnTo>
                  <a:pt x="6822640" y="0"/>
                </a:lnTo>
                <a:cubicBezTo>
                  <a:pt x="6880318" y="0"/>
                  <a:pt x="6927075" y="46757"/>
                  <a:pt x="6927075" y="104435"/>
                </a:cubicBezTo>
                <a:lnTo>
                  <a:pt x="6927075" y="4768884"/>
                </a:lnTo>
                <a:cubicBezTo>
                  <a:pt x="6927075" y="4826523"/>
                  <a:pt x="6880279" y="4873319"/>
                  <a:pt x="6822640" y="4873319"/>
                </a:cubicBezTo>
                <a:lnTo>
                  <a:pt x="104435" y="4873319"/>
                </a:lnTo>
                <a:cubicBezTo>
                  <a:pt x="46757" y="4873319"/>
                  <a:pt x="0" y="4826562"/>
                  <a:pt x="0" y="4768884"/>
                </a:cubicBezTo>
                <a:lnTo>
                  <a:pt x="0" y="104435"/>
                </a:lnTo>
                <a:cubicBezTo>
                  <a:pt x="0" y="46796"/>
                  <a:pt x="46796" y="0"/>
                  <a:pt x="10443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2214" dist="34809" dir="5400000">
              <a:srgbClr val="000000">
                <a:alpha val="10196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443820" y="1392377"/>
            <a:ext cx="6735623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Alur Booking Lengkap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87332" y="1763587"/>
            <a:ext cx="417713" cy="417713"/>
          </a:xfrm>
          <a:custGeom>
            <a:avLst/>
            <a:gdLst/>
            <a:ahLst/>
            <a:cxnLst/>
            <a:rect l="l" t="t" r="r" b="b"/>
            <a:pathLst>
              <a:path w="417713" h="417713">
                <a:moveTo>
                  <a:pt x="208857" y="0"/>
                </a:moveTo>
                <a:lnTo>
                  <a:pt x="208857" y="0"/>
                </a:lnTo>
                <a:cubicBezTo>
                  <a:pt x="324128" y="0"/>
                  <a:pt x="417713" y="93585"/>
                  <a:pt x="417713" y="208857"/>
                </a:cubicBezTo>
                <a:lnTo>
                  <a:pt x="417713" y="208857"/>
                </a:lnTo>
                <a:cubicBezTo>
                  <a:pt x="417713" y="324128"/>
                  <a:pt x="324128" y="417713"/>
                  <a:pt x="208857" y="417713"/>
                </a:cubicBezTo>
                <a:lnTo>
                  <a:pt x="208857" y="417713"/>
                </a:lnTo>
                <a:cubicBezTo>
                  <a:pt x="93585" y="417713"/>
                  <a:pt x="0" y="324128"/>
                  <a:pt x="0" y="208857"/>
                </a:cubicBezTo>
                <a:lnTo>
                  <a:pt x="0" y="208857"/>
                </a:lnTo>
                <a:cubicBezTo>
                  <a:pt x="0" y="93585"/>
                  <a:pt x="93585" y="0"/>
                  <a:pt x="208857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8" name="Text 6"/>
          <p:cNvSpPr/>
          <p:nvPr/>
        </p:nvSpPr>
        <p:spPr>
          <a:xfrm>
            <a:off x="448171" y="1763587"/>
            <a:ext cx="496034" cy="417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09473" y="1763587"/>
            <a:ext cx="6126458" cy="661379"/>
          </a:xfrm>
          <a:custGeom>
            <a:avLst/>
            <a:gdLst/>
            <a:ahLst/>
            <a:cxnLst/>
            <a:rect l="l" t="t" r="r" b="b"/>
            <a:pathLst>
              <a:path w="6126458" h="661379">
                <a:moveTo>
                  <a:pt x="69617" y="0"/>
                </a:moveTo>
                <a:lnTo>
                  <a:pt x="6056841" y="0"/>
                </a:lnTo>
                <a:cubicBezTo>
                  <a:pt x="6095290" y="0"/>
                  <a:pt x="6126458" y="31168"/>
                  <a:pt x="6126458" y="69617"/>
                </a:cubicBezTo>
                <a:lnTo>
                  <a:pt x="6126458" y="591762"/>
                </a:lnTo>
                <a:cubicBezTo>
                  <a:pt x="6126458" y="630211"/>
                  <a:pt x="6095290" y="661379"/>
                  <a:pt x="6056841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113901" y="1868015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Search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13901" y="2111681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memasukkan tanggal check-in/out, jumlah tamu, dan filter pilihan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87332" y="2471333"/>
            <a:ext cx="417713" cy="417713"/>
          </a:xfrm>
          <a:custGeom>
            <a:avLst/>
            <a:gdLst/>
            <a:ahLst/>
            <a:cxnLst/>
            <a:rect l="l" t="t" r="r" b="b"/>
            <a:pathLst>
              <a:path w="417713" h="417713">
                <a:moveTo>
                  <a:pt x="208857" y="0"/>
                </a:moveTo>
                <a:lnTo>
                  <a:pt x="208857" y="0"/>
                </a:lnTo>
                <a:cubicBezTo>
                  <a:pt x="324128" y="0"/>
                  <a:pt x="417713" y="93585"/>
                  <a:pt x="417713" y="208857"/>
                </a:cubicBezTo>
                <a:lnTo>
                  <a:pt x="417713" y="208857"/>
                </a:lnTo>
                <a:cubicBezTo>
                  <a:pt x="417713" y="324128"/>
                  <a:pt x="324128" y="417713"/>
                  <a:pt x="208857" y="417713"/>
                </a:cubicBezTo>
                <a:lnTo>
                  <a:pt x="208857" y="417713"/>
                </a:lnTo>
                <a:cubicBezTo>
                  <a:pt x="93585" y="417713"/>
                  <a:pt x="0" y="324128"/>
                  <a:pt x="0" y="208857"/>
                </a:cubicBezTo>
                <a:lnTo>
                  <a:pt x="0" y="208857"/>
                </a:lnTo>
                <a:cubicBezTo>
                  <a:pt x="0" y="93585"/>
                  <a:pt x="93585" y="0"/>
                  <a:pt x="208857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3" name="Text 11"/>
          <p:cNvSpPr/>
          <p:nvPr/>
        </p:nvSpPr>
        <p:spPr>
          <a:xfrm>
            <a:off x="448171" y="2471333"/>
            <a:ext cx="496034" cy="417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009473" y="2471333"/>
            <a:ext cx="6126458" cy="661379"/>
          </a:xfrm>
          <a:custGeom>
            <a:avLst/>
            <a:gdLst/>
            <a:ahLst/>
            <a:cxnLst/>
            <a:rect l="l" t="t" r="r" b="b"/>
            <a:pathLst>
              <a:path w="6126458" h="661379">
                <a:moveTo>
                  <a:pt x="69617" y="0"/>
                </a:moveTo>
                <a:lnTo>
                  <a:pt x="6056841" y="0"/>
                </a:lnTo>
                <a:cubicBezTo>
                  <a:pt x="6095290" y="0"/>
                  <a:pt x="6126458" y="31168"/>
                  <a:pt x="6126458" y="69617"/>
                </a:cubicBezTo>
                <a:lnTo>
                  <a:pt x="6126458" y="591762"/>
                </a:lnTo>
                <a:cubicBezTo>
                  <a:pt x="6126458" y="630211"/>
                  <a:pt x="6095290" y="661379"/>
                  <a:pt x="6056841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113901" y="2575761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Check Availability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13901" y="2819427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 query database untuk kamar yang tersedia pada tanggal tersebut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87332" y="3179215"/>
            <a:ext cx="417713" cy="417713"/>
          </a:xfrm>
          <a:custGeom>
            <a:avLst/>
            <a:gdLst/>
            <a:ahLst/>
            <a:cxnLst/>
            <a:rect l="l" t="t" r="r" b="b"/>
            <a:pathLst>
              <a:path w="417713" h="417713">
                <a:moveTo>
                  <a:pt x="208857" y="0"/>
                </a:moveTo>
                <a:lnTo>
                  <a:pt x="208857" y="0"/>
                </a:lnTo>
                <a:cubicBezTo>
                  <a:pt x="324128" y="0"/>
                  <a:pt x="417713" y="93585"/>
                  <a:pt x="417713" y="208857"/>
                </a:cubicBezTo>
                <a:lnTo>
                  <a:pt x="417713" y="208857"/>
                </a:lnTo>
                <a:cubicBezTo>
                  <a:pt x="417713" y="324128"/>
                  <a:pt x="324128" y="417713"/>
                  <a:pt x="208857" y="417713"/>
                </a:cubicBezTo>
                <a:lnTo>
                  <a:pt x="208857" y="417713"/>
                </a:lnTo>
                <a:cubicBezTo>
                  <a:pt x="93585" y="417713"/>
                  <a:pt x="0" y="324128"/>
                  <a:pt x="0" y="208857"/>
                </a:cubicBezTo>
                <a:lnTo>
                  <a:pt x="0" y="208857"/>
                </a:lnTo>
                <a:cubicBezTo>
                  <a:pt x="0" y="93585"/>
                  <a:pt x="93585" y="0"/>
                  <a:pt x="208857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8" name="Text 16"/>
          <p:cNvSpPr/>
          <p:nvPr/>
        </p:nvSpPr>
        <p:spPr>
          <a:xfrm>
            <a:off x="448171" y="3179215"/>
            <a:ext cx="496034" cy="417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09473" y="3179215"/>
            <a:ext cx="6126458" cy="661379"/>
          </a:xfrm>
          <a:custGeom>
            <a:avLst/>
            <a:gdLst/>
            <a:ahLst/>
            <a:cxnLst/>
            <a:rect l="l" t="t" r="r" b="b"/>
            <a:pathLst>
              <a:path w="6126458" h="661379">
                <a:moveTo>
                  <a:pt x="69617" y="0"/>
                </a:moveTo>
                <a:lnTo>
                  <a:pt x="6056841" y="0"/>
                </a:lnTo>
                <a:cubicBezTo>
                  <a:pt x="6095290" y="0"/>
                  <a:pt x="6126458" y="31168"/>
                  <a:pt x="6126458" y="69617"/>
                </a:cubicBezTo>
                <a:lnTo>
                  <a:pt x="6126458" y="591762"/>
                </a:lnTo>
                <a:cubicBezTo>
                  <a:pt x="6126458" y="630211"/>
                  <a:pt x="6095290" y="661379"/>
                  <a:pt x="6056841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113901" y="3283643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Temporary Reservation (Soft Hold)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13901" y="3527309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Kamar di-hold selama 15-30 menit sementara user menyelesaikan pembayaran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87332" y="3886961"/>
            <a:ext cx="417713" cy="417713"/>
          </a:xfrm>
          <a:custGeom>
            <a:avLst/>
            <a:gdLst/>
            <a:ahLst/>
            <a:cxnLst/>
            <a:rect l="l" t="t" r="r" b="b"/>
            <a:pathLst>
              <a:path w="417713" h="417713">
                <a:moveTo>
                  <a:pt x="208857" y="0"/>
                </a:moveTo>
                <a:lnTo>
                  <a:pt x="208857" y="0"/>
                </a:lnTo>
                <a:cubicBezTo>
                  <a:pt x="324128" y="0"/>
                  <a:pt x="417713" y="93585"/>
                  <a:pt x="417713" y="208857"/>
                </a:cubicBezTo>
                <a:lnTo>
                  <a:pt x="417713" y="208857"/>
                </a:lnTo>
                <a:cubicBezTo>
                  <a:pt x="417713" y="324128"/>
                  <a:pt x="324128" y="417713"/>
                  <a:pt x="208857" y="417713"/>
                </a:cubicBezTo>
                <a:lnTo>
                  <a:pt x="208857" y="417713"/>
                </a:lnTo>
                <a:cubicBezTo>
                  <a:pt x="93585" y="417713"/>
                  <a:pt x="0" y="324128"/>
                  <a:pt x="0" y="208857"/>
                </a:cubicBezTo>
                <a:lnTo>
                  <a:pt x="0" y="208857"/>
                </a:lnTo>
                <a:cubicBezTo>
                  <a:pt x="0" y="93585"/>
                  <a:pt x="93585" y="0"/>
                  <a:pt x="208857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3" name="Text 21"/>
          <p:cNvSpPr/>
          <p:nvPr/>
        </p:nvSpPr>
        <p:spPr>
          <a:xfrm>
            <a:off x="448171" y="3886961"/>
            <a:ext cx="496034" cy="417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009473" y="3886961"/>
            <a:ext cx="6126458" cy="661379"/>
          </a:xfrm>
          <a:custGeom>
            <a:avLst/>
            <a:gdLst/>
            <a:ahLst/>
            <a:cxnLst/>
            <a:rect l="l" t="t" r="r" b="b"/>
            <a:pathLst>
              <a:path w="6126458" h="661379">
                <a:moveTo>
                  <a:pt x="69617" y="0"/>
                </a:moveTo>
                <a:lnTo>
                  <a:pt x="6056841" y="0"/>
                </a:lnTo>
                <a:cubicBezTo>
                  <a:pt x="6095290" y="0"/>
                  <a:pt x="6126458" y="31168"/>
                  <a:pt x="6126458" y="69617"/>
                </a:cubicBezTo>
                <a:lnTo>
                  <a:pt x="6126458" y="591762"/>
                </a:lnTo>
                <a:cubicBezTo>
                  <a:pt x="6126458" y="630211"/>
                  <a:pt x="6095290" y="661379"/>
                  <a:pt x="6056841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113901" y="3991390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 Processing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13901" y="4235056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diarahkan ke payment gateway untuk menyelesaikan pembayaran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87332" y="4594708"/>
            <a:ext cx="417713" cy="417713"/>
          </a:xfrm>
          <a:custGeom>
            <a:avLst/>
            <a:gdLst/>
            <a:ahLst/>
            <a:cxnLst/>
            <a:rect l="l" t="t" r="r" b="b"/>
            <a:pathLst>
              <a:path w="417713" h="417713">
                <a:moveTo>
                  <a:pt x="208857" y="0"/>
                </a:moveTo>
                <a:lnTo>
                  <a:pt x="208857" y="0"/>
                </a:lnTo>
                <a:cubicBezTo>
                  <a:pt x="324128" y="0"/>
                  <a:pt x="417713" y="93585"/>
                  <a:pt x="417713" y="208857"/>
                </a:cubicBezTo>
                <a:lnTo>
                  <a:pt x="417713" y="208857"/>
                </a:lnTo>
                <a:cubicBezTo>
                  <a:pt x="417713" y="324128"/>
                  <a:pt x="324128" y="417713"/>
                  <a:pt x="208857" y="417713"/>
                </a:cubicBezTo>
                <a:lnTo>
                  <a:pt x="208857" y="417713"/>
                </a:lnTo>
                <a:cubicBezTo>
                  <a:pt x="93585" y="417713"/>
                  <a:pt x="0" y="324128"/>
                  <a:pt x="0" y="208857"/>
                </a:cubicBezTo>
                <a:lnTo>
                  <a:pt x="0" y="208857"/>
                </a:lnTo>
                <a:cubicBezTo>
                  <a:pt x="0" y="93585"/>
                  <a:pt x="93585" y="0"/>
                  <a:pt x="208857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8" name="Text 26"/>
          <p:cNvSpPr/>
          <p:nvPr/>
        </p:nvSpPr>
        <p:spPr>
          <a:xfrm>
            <a:off x="448171" y="4594708"/>
            <a:ext cx="496034" cy="417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009473" y="4594708"/>
            <a:ext cx="6126458" cy="661379"/>
          </a:xfrm>
          <a:custGeom>
            <a:avLst/>
            <a:gdLst/>
            <a:ahLst/>
            <a:cxnLst/>
            <a:rect l="l" t="t" r="r" b="b"/>
            <a:pathLst>
              <a:path w="6126458" h="661379">
                <a:moveTo>
                  <a:pt x="69617" y="0"/>
                </a:moveTo>
                <a:lnTo>
                  <a:pt x="6056841" y="0"/>
                </a:lnTo>
                <a:cubicBezTo>
                  <a:pt x="6095290" y="0"/>
                  <a:pt x="6126458" y="31168"/>
                  <a:pt x="6126458" y="69617"/>
                </a:cubicBezTo>
                <a:lnTo>
                  <a:pt x="6126458" y="591762"/>
                </a:lnTo>
                <a:cubicBezTo>
                  <a:pt x="6126458" y="630211"/>
                  <a:pt x="6095290" y="661379"/>
                  <a:pt x="6056841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113901" y="4699136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Booking Confirmation (Hard Hold)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113901" y="4942802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Jika pembayaran sukses, booking dikonfirmasi &amp; kamar status jadi "booked"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87332" y="5302590"/>
            <a:ext cx="417713" cy="417713"/>
          </a:xfrm>
          <a:custGeom>
            <a:avLst/>
            <a:gdLst/>
            <a:ahLst/>
            <a:cxnLst/>
            <a:rect l="l" t="t" r="r" b="b"/>
            <a:pathLst>
              <a:path w="417713" h="417713">
                <a:moveTo>
                  <a:pt x="208857" y="0"/>
                </a:moveTo>
                <a:lnTo>
                  <a:pt x="208857" y="0"/>
                </a:lnTo>
                <a:cubicBezTo>
                  <a:pt x="324128" y="0"/>
                  <a:pt x="417713" y="93585"/>
                  <a:pt x="417713" y="208857"/>
                </a:cubicBezTo>
                <a:lnTo>
                  <a:pt x="417713" y="208857"/>
                </a:lnTo>
                <a:cubicBezTo>
                  <a:pt x="417713" y="324128"/>
                  <a:pt x="324128" y="417713"/>
                  <a:pt x="208857" y="417713"/>
                </a:cubicBezTo>
                <a:lnTo>
                  <a:pt x="208857" y="417713"/>
                </a:lnTo>
                <a:cubicBezTo>
                  <a:pt x="93585" y="417713"/>
                  <a:pt x="0" y="324128"/>
                  <a:pt x="0" y="208857"/>
                </a:cubicBezTo>
                <a:lnTo>
                  <a:pt x="0" y="208857"/>
                </a:lnTo>
                <a:cubicBezTo>
                  <a:pt x="0" y="93585"/>
                  <a:pt x="93585" y="0"/>
                  <a:pt x="208857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33" name="Text 31"/>
          <p:cNvSpPr/>
          <p:nvPr/>
        </p:nvSpPr>
        <p:spPr>
          <a:xfrm>
            <a:off x="448171" y="5302590"/>
            <a:ext cx="496034" cy="417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009473" y="5302590"/>
            <a:ext cx="6126458" cy="661379"/>
          </a:xfrm>
          <a:custGeom>
            <a:avLst/>
            <a:gdLst/>
            <a:ahLst/>
            <a:cxnLst/>
            <a:rect l="l" t="t" r="r" b="b"/>
            <a:pathLst>
              <a:path w="6126458" h="661379">
                <a:moveTo>
                  <a:pt x="69617" y="0"/>
                </a:moveTo>
                <a:lnTo>
                  <a:pt x="6056841" y="0"/>
                </a:lnTo>
                <a:cubicBezTo>
                  <a:pt x="6095290" y="0"/>
                  <a:pt x="6126458" y="31168"/>
                  <a:pt x="6126458" y="69617"/>
                </a:cubicBezTo>
                <a:lnTo>
                  <a:pt x="6126458" y="591762"/>
                </a:lnTo>
                <a:cubicBezTo>
                  <a:pt x="6126458" y="630211"/>
                  <a:pt x="6095290" y="661379"/>
                  <a:pt x="6056841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1113901" y="5407018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Failure Handling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13901" y="5650684"/>
            <a:ext cx="5987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Jika gagal/timout, temporary hold dilepas &amp; kamar kembali tersedia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411959" y="1253139"/>
            <a:ext cx="4429499" cy="3689799"/>
          </a:xfrm>
          <a:custGeom>
            <a:avLst/>
            <a:gdLst/>
            <a:ahLst/>
            <a:cxnLst/>
            <a:rect l="l" t="t" r="r" b="b"/>
            <a:pathLst>
              <a:path w="4429499" h="3689799">
                <a:moveTo>
                  <a:pt x="104421" y="0"/>
                </a:moveTo>
                <a:lnTo>
                  <a:pt x="4325078" y="0"/>
                </a:lnTo>
                <a:cubicBezTo>
                  <a:pt x="4382748" y="0"/>
                  <a:pt x="4429499" y="46751"/>
                  <a:pt x="4429499" y="104421"/>
                </a:cubicBezTo>
                <a:lnTo>
                  <a:pt x="4429499" y="3585377"/>
                </a:lnTo>
                <a:cubicBezTo>
                  <a:pt x="4429499" y="3643048"/>
                  <a:pt x="4382748" y="3689799"/>
                  <a:pt x="4325078" y="3689799"/>
                </a:cubicBezTo>
                <a:lnTo>
                  <a:pt x="104421" y="3689799"/>
                </a:lnTo>
                <a:cubicBezTo>
                  <a:pt x="46751" y="3689799"/>
                  <a:pt x="0" y="3643048"/>
                  <a:pt x="0" y="3585377"/>
                </a:cubicBezTo>
                <a:lnTo>
                  <a:pt x="0" y="104421"/>
                </a:lnTo>
                <a:cubicBezTo>
                  <a:pt x="0" y="46790"/>
                  <a:pt x="46790" y="0"/>
                  <a:pt x="104421" y="0"/>
                </a:cubicBezTo>
                <a:close/>
              </a:path>
            </a:pathLst>
          </a:custGeom>
          <a:gradFill rotWithShape="1" flip="none">
            <a:gsLst>
              <a:gs pos="0">
                <a:srgbClr val="2A6F6F"/>
              </a:gs>
              <a:gs pos="100000">
                <a:srgbClr val="2A6F6F">
                  <a:alpha val="80000"/>
                </a:srgbClr>
              </a:gs>
            </a:gsLst>
            <a:lin ang="2700000" scaled="1"/>
          </a:gradFill>
          <a:ln/>
          <a:effectLst>
            <a:outerShdw sx="100000" sy="100000" kx="0" ky="0" algn="bl" rotWithShape="0" blurRad="130535" dist="87024" dir="5400000">
              <a:srgbClr val="000000">
                <a:alpha val="10196"/>
              </a:srgbClr>
            </a:outerShdw>
          </a:effectLst>
        </p:spPr>
      </p:sp>
      <p:sp>
        <p:nvSpPr>
          <p:cNvPr id="38" name="Text 36"/>
          <p:cNvSpPr/>
          <p:nvPr/>
        </p:nvSpPr>
        <p:spPr>
          <a:xfrm>
            <a:off x="7586006" y="1427186"/>
            <a:ext cx="4168428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D4A373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Status Booking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586006" y="1810090"/>
            <a:ext cx="4081405" cy="661379"/>
          </a:xfrm>
          <a:custGeom>
            <a:avLst/>
            <a:gdLst/>
            <a:ahLst/>
            <a:cxnLst/>
            <a:rect l="l" t="t" r="r" b="b"/>
            <a:pathLst>
              <a:path w="4081405" h="661379">
                <a:moveTo>
                  <a:pt x="69617" y="0"/>
                </a:moveTo>
                <a:lnTo>
                  <a:pt x="4011788" y="0"/>
                </a:lnTo>
                <a:cubicBezTo>
                  <a:pt x="4050236" y="0"/>
                  <a:pt x="4081405" y="31168"/>
                  <a:pt x="4081405" y="69617"/>
                </a:cubicBezTo>
                <a:lnTo>
                  <a:pt x="4081405" y="591762"/>
                </a:lnTo>
                <a:cubicBezTo>
                  <a:pt x="4081405" y="630211"/>
                  <a:pt x="4050236" y="661379"/>
                  <a:pt x="4011788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7690435" y="1914518"/>
            <a:ext cx="3950869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PENDING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690435" y="2158184"/>
            <a:ext cx="3942167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Menunggu pembayaran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586006" y="2575897"/>
            <a:ext cx="4081405" cy="661379"/>
          </a:xfrm>
          <a:custGeom>
            <a:avLst/>
            <a:gdLst/>
            <a:ahLst/>
            <a:cxnLst/>
            <a:rect l="l" t="t" r="r" b="b"/>
            <a:pathLst>
              <a:path w="4081405" h="661379">
                <a:moveTo>
                  <a:pt x="69617" y="0"/>
                </a:moveTo>
                <a:lnTo>
                  <a:pt x="4011788" y="0"/>
                </a:lnTo>
                <a:cubicBezTo>
                  <a:pt x="4050236" y="0"/>
                  <a:pt x="4081405" y="31168"/>
                  <a:pt x="4081405" y="69617"/>
                </a:cubicBezTo>
                <a:lnTo>
                  <a:pt x="4081405" y="591762"/>
                </a:lnTo>
                <a:cubicBezTo>
                  <a:pt x="4081405" y="630211"/>
                  <a:pt x="4050236" y="661379"/>
                  <a:pt x="4011788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7690435" y="2680325"/>
            <a:ext cx="3950869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CONFIRMED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690435" y="2923991"/>
            <a:ext cx="3942167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Pembayaran sukses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586006" y="3341704"/>
            <a:ext cx="4081405" cy="661379"/>
          </a:xfrm>
          <a:custGeom>
            <a:avLst/>
            <a:gdLst/>
            <a:ahLst/>
            <a:cxnLst/>
            <a:rect l="l" t="t" r="r" b="b"/>
            <a:pathLst>
              <a:path w="4081405" h="661379">
                <a:moveTo>
                  <a:pt x="69617" y="0"/>
                </a:moveTo>
                <a:lnTo>
                  <a:pt x="4011788" y="0"/>
                </a:lnTo>
                <a:cubicBezTo>
                  <a:pt x="4050236" y="0"/>
                  <a:pt x="4081405" y="31168"/>
                  <a:pt x="4081405" y="69617"/>
                </a:cubicBezTo>
                <a:lnTo>
                  <a:pt x="4081405" y="591762"/>
                </a:lnTo>
                <a:cubicBezTo>
                  <a:pt x="4081405" y="630211"/>
                  <a:pt x="4050236" y="661379"/>
                  <a:pt x="4011788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7690435" y="3446133"/>
            <a:ext cx="3950869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CANCELLED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690435" y="3689799"/>
            <a:ext cx="3942167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Dibatalkan user/system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586006" y="4107512"/>
            <a:ext cx="4081405" cy="661379"/>
          </a:xfrm>
          <a:custGeom>
            <a:avLst/>
            <a:gdLst/>
            <a:ahLst/>
            <a:cxnLst/>
            <a:rect l="l" t="t" r="r" b="b"/>
            <a:pathLst>
              <a:path w="4081405" h="661379">
                <a:moveTo>
                  <a:pt x="69617" y="0"/>
                </a:moveTo>
                <a:lnTo>
                  <a:pt x="4011788" y="0"/>
                </a:lnTo>
                <a:cubicBezTo>
                  <a:pt x="4050236" y="0"/>
                  <a:pt x="4081405" y="31168"/>
                  <a:pt x="4081405" y="69617"/>
                </a:cubicBezTo>
                <a:lnTo>
                  <a:pt x="4081405" y="591762"/>
                </a:lnTo>
                <a:cubicBezTo>
                  <a:pt x="4081405" y="630211"/>
                  <a:pt x="4050236" y="661379"/>
                  <a:pt x="4011788" y="661379"/>
                </a:cubicBezTo>
                <a:lnTo>
                  <a:pt x="69617" y="661379"/>
                </a:lnTo>
                <a:cubicBezTo>
                  <a:pt x="31168" y="661379"/>
                  <a:pt x="0" y="630211"/>
                  <a:pt x="0" y="591762"/>
                </a:cubicBezTo>
                <a:lnTo>
                  <a:pt x="0" y="69617"/>
                </a:lnTo>
                <a:cubicBezTo>
                  <a:pt x="0" y="31168"/>
                  <a:pt x="31168" y="0"/>
                  <a:pt x="6961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7690435" y="4211940"/>
            <a:ext cx="3950869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COMPLETED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7690435" y="4455606"/>
            <a:ext cx="3942167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Tamu sudah check-out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429364" y="5047366"/>
            <a:ext cx="4412094" cy="1079092"/>
          </a:xfrm>
          <a:custGeom>
            <a:avLst/>
            <a:gdLst/>
            <a:ahLst/>
            <a:cxnLst/>
            <a:rect l="l" t="t" r="r" b="b"/>
            <a:pathLst>
              <a:path w="4412094" h="1079092">
                <a:moveTo>
                  <a:pt x="34809" y="0"/>
                </a:moveTo>
                <a:lnTo>
                  <a:pt x="4307670" y="0"/>
                </a:lnTo>
                <a:cubicBezTo>
                  <a:pt x="4365342" y="0"/>
                  <a:pt x="4412094" y="46752"/>
                  <a:pt x="4412094" y="104424"/>
                </a:cubicBezTo>
                <a:lnTo>
                  <a:pt x="4412094" y="974668"/>
                </a:lnTo>
                <a:cubicBezTo>
                  <a:pt x="4412094" y="1032340"/>
                  <a:pt x="4365342" y="1079092"/>
                  <a:pt x="4307670" y="1079092"/>
                </a:cubicBezTo>
                <a:lnTo>
                  <a:pt x="34809" y="1079092"/>
                </a:lnTo>
                <a:cubicBezTo>
                  <a:pt x="15585" y="1079092"/>
                  <a:pt x="0" y="1063507"/>
                  <a:pt x="0" y="1044283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E76F51">
              <a:alpha val="10196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7429364" y="5047366"/>
            <a:ext cx="34809" cy="1079092"/>
          </a:xfrm>
          <a:custGeom>
            <a:avLst/>
            <a:gdLst/>
            <a:ahLst/>
            <a:cxnLst/>
            <a:rect l="l" t="t" r="r" b="b"/>
            <a:pathLst>
              <a:path w="34809" h="1079092">
                <a:moveTo>
                  <a:pt x="34809" y="0"/>
                </a:moveTo>
                <a:lnTo>
                  <a:pt x="34809" y="0"/>
                </a:lnTo>
                <a:lnTo>
                  <a:pt x="34809" y="1079092"/>
                </a:lnTo>
                <a:lnTo>
                  <a:pt x="34809" y="1079092"/>
                </a:lnTo>
                <a:cubicBezTo>
                  <a:pt x="15585" y="1079092"/>
                  <a:pt x="0" y="1063507"/>
                  <a:pt x="0" y="1044283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3" name="Text 51"/>
          <p:cNvSpPr/>
          <p:nvPr/>
        </p:nvSpPr>
        <p:spPr>
          <a:xfrm>
            <a:off x="7586006" y="5186604"/>
            <a:ext cx="4194535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3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Hold Duration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586006" y="5499889"/>
            <a:ext cx="4185833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Soft Hold:</a:t>
            </a:r>
            <a:pPr>
              <a:lnSpc>
                <a:spcPct val="130000"/>
              </a:lnSpc>
            </a:pPr>
            <a:r>
              <a:rPr lang="en-US" sz="109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15-30 menit (user menyelesaikan pembayaran)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586006" y="5778364"/>
            <a:ext cx="4185833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Hard Hold:</a:t>
            </a:r>
            <a:pPr>
              <a:lnSpc>
                <a:spcPct val="130000"/>
              </a:lnSpc>
            </a:pPr>
            <a:r>
              <a:rPr lang="en-US" sz="109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Sampai check-out date (kamar benar-benar dipesan)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348094" y="6230887"/>
            <a:ext cx="11495812" cy="417713"/>
          </a:xfrm>
          <a:custGeom>
            <a:avLst/>
            <a:gdLst/>
            <a:ahLst/>
            <a:cxnLst/>
            <a:rect l="l" t="t" r="r" b="b"/>
            <a:pathLst>
              <a:path w="11495812" h="417713">
                <a:moveTo>
                  <a:pt x="104428" y="0"/>
                </a:moveTo>
                <a:lnTo>
                  <a:pt x="11391383" y="0"/>
                </a:lnTo>
                <a:cubicBezTo>
                  <a:pt x="11449057" y="0"/>
                  <a:pt x="11495812" y="46754"/>
                  <a:pt x="11495812" y="104428"/>
                </a:cubicBezTo>
                <a:lnTo>
                  <a:pt x="11495812" y="313285"/>
                </a:lnTo>
                <a:cubicBezTo>
                  <a:pt x="11495812" y="370959"/>
                  <a:pt x="11449057" y="417713"/>
                  <a:pt x="11391383" y="417713"/>
                </a:cubicBezTo>
                <a:lnTo>
                  <a:pt x="104428" y="417713"/>
                </a:lnTo>
                <a:cubicBezTo>
                  <a:pt x="46754" y="417713"/>
                  <a:pt x="0" y="370959"/>
                  <a:pt x="0" y="313285"/>
                </a:cubicBezTo>
                <a:lnTo>
                  <a:pt x="0" y="104428"/>
                </a:lnTo>
                <a:cubicBezTo>
                  <a:pt x="0" y="46793"/>
                  <a:pt x="46793" y="0"/>
                  <a:pt x="104428" y="0"/>
                </a:cubicBezTo>
                <a:close/>
              </a:path>
            </a:pathLst>
          </a:custGeom>
          <a:gradFill rotWithShape="1" flip="none">
            <a:gsLst>
              <a:gs pos="0">
                <a:srgbClr val="D4A373"/>
              </a:gs>
              <a:gs pos="100000">
                <a:srgbClr val="D4A373">
                  <a:alpha val="80000"/>
                </a:srgbClr>
              </a:gs>
            </a:gsLst>
            <a:lin ang="0" scaled="1"/>
          </a:gradFill>
          <a:ln/>
        </p:spPr>
      </p:sp>
      <p:sp>
        <p:nvSpPr>
          <p:cNvPr id="57" name="Shape 55"/>
          <p:cNvSpPr/>
          <p:nvPr/>
        </p:nvSpPr>
        <p:spPr>
          <a:xfrm>
            <a:off x="478630" y="6335315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104428" y="0"/>
                </a:moveTo>
                <a:cubicBezTo>
                  <a:pt x="162064" y="0"/>
                  <a:pt x="208857" y="46793"/>
                  <a:pt x="208857" y="104428"/>
                </a:cubicBezTo>
                <a:cubicBezTo>
                  <a:pt x="208857" y="162064"/>
                  <a:pt x="162064" y="208857"/>
                  <a:pt x="104428" y="208857"/>
                </a:cubicBezTo>
                <a:cubicBezTo>
                  <a:pt x="46793" y="208857"/>
                  <a:pt x="0" y="162064"/>
                  <a:pt x="0" y="104428"/>
                </a:cubicBezTo>
                <a:cubicBezTo>
                  <a:pt x="0" y="46793"/>
                  <a:pt x="46793" y="0"/>
                  <a:pt x="104428" y="0"/>
                </a:cubicBezTo>
                <a:close/>
                <a:moveTo>
                  <a:pt x="94638" y="48951"/>
                </a:moveTo>
                <a:lnTo>
                  <a:pt x="94638" y="104428"/>
                </a:lnTo>
                <a:cubicBezTo>
                  <a:pt x="94638" y="107692"/>
                  <a:pt x="96270" y="110751"/>
                  <a:pt x="99003" y="112587"/>
                </a:cubicBezTo>
                <a:lnTo>
                  <a:pt x="138163" y="138694"/>
                </a:lnTo>
                <a:cubicBezTo>
                  <a:pt x="142651" y="141712"/>
                  <a:pt x="148729" y="140489"/>
                  <a:pt x="151747" y="135961"/>
                </a:cubicBezTo>
                <a:cubicBezTo>
                  <a:pt x="154766" y="131433"/>
                  <a:pt x="153542" y="125396"/>
                  <a:pt x="149014" y="122377"/>
                </a:cubicBezTo>
                <a:lnTo>
                  <a:pt x="114218" y="99207"/>
                </a:lnTo>
                <a:lnTo>
                  <a:pt x="114218" y="48951"/>
                </a:lnTo>
                <a:cubicBezTo>
                  <a:pt x="114218" y="43525"/>
                  <a:pt x="109854" y="39161"/>
                  <a:pt x="104428" y="39161"/>
                </a:cubicBezTo>
                <a:cubicBezTo>
                  <a:pt x="99003" y="39161"/>
                  <a:pt x="94638" y="43525"/>
                  <a:pt x="94638" y="4895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8" name="Text 56"/>
          <p:cNvSpPr/>
          <p:nvPr/>
        </p:nvSpPr>
        <p:spPr>
          <a:xfrm>
            <a:off x="818021" y="6335315"/>
            <a:ext cx="7884334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Timing is Critical:</a:t>
            </a:r>
            <a:pPr>
              <a:lnSpc>
                <a:spcPct val="130000"/>
              </a:lnSpc>
            </a:pPr>
            <a:r>
              <a:rPr lang="en-US" sz="1096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Sistem harus menangani concurrent bookings dengan cepat untuk mencegah race condition dan double booking!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CONCURRENCY CONTROL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Mencegah Double Booking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381000" y="1238250"/>
            <a:ext cx="5657850" cy="4800600"/>
          </a:xfrm>
          <a:custGeom>
            <a:avLst/>
            <a:gdLst/>
            <a:ahLst/>
            <a:cxnLst/>
            <a:rect l="l" t="t" r="r" b="b"/>
            <a:pathLst>
              <a:path w="5657850" h="4800600">
                <a:moveTo>
                  <a:pt x="38100" y="0"/>
                </a:moveTo>
                <a:lnTo>
                  <a:pt x="5619750" y="0"/>
                </a:lnTo>
                <a:cubicBezTo>
                  <a:pt x="5640778" y="0"/>
                  <a:pt x="5657850" y="17072"/>
                  <a:pt x="5657850" y="38100"/>
                </a:cubicBezTo>
                <a:lnTo>
                  <a:pt x="5657850" y="4686298"/>
                </a:lnTo>
                <a:cubicBezTo>
                  <a:pt x="5657850" y="4749383"/>
                  <a:pt x="5606633" y="4800600"/>
                  <a:pt x="5543548" y="4800600"/>
                </a:cubicBezTo>
                <a:lnTo>
                  <a:pt x="114302" y="4800600"/>
                </a:lnTo>
                <a:cubicBezTo>
                  <a:pt x="51217" y="4800600"/>
                  <a:pt x="0" y="4749383"/>
                  <a:pt x="0" y="4686298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81000" y="1238250"/>
            <a:ext cx="5657850" cy="38100"/>
          </a:xfrm>
          <a:custGeom>
            <a:avLst/>
            <a:gdLst/>
            <a:ahLst/>
            <a:cxnLst/>
            <a:rect l="l" t="t" r="r" b="b"/>
            <a:pathLst>
              <a:path w="5657850" h="38100">
                <a:moveTo>
                  <a:pt x="38100" y="0"/>
                </a:moveTo>
                <a:lnTo>
                  <a:pt x="5619750" y="0"/>
                </a:lnTo>
                <a:cubicBezTo>
                  <a:pt x="5640778" y="0"/>
                  <a:pt x="5657850" y="17072"/>
                  <a:pt x="5657850" y="38100"/>
                </a:cubicBezTo>
                <a:lnTo>
                  <a:pt x="56578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7" name="Text 5"/>
          <p:cNvSpPr/>
          <p:nvPr/>
        </p:nvSpPr>
        <p:spPr>
          <a:xfrm>
            <a:off x="495300" y="1371600"/>
            <a:ext cx="5524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Masalah: Race Condition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95300" y="1714500"/>
            <a:ext cx="5429250" cy="933450"/>
          </a:xfrm>
          <a:custGeom>
            <a:avLst/>
            <a:gdLst/>
            <a:ahLst/>
            <a:cxnLst/>
            <a:rect l="l" t="t" r="r" b="b"/>
            <a:pathLst>
              <a:path w="5429250" h="933450">
                <a:moveTo>
                  <a:pt x="76198" y="0"/>
                </a:moveTo>
                <a:lnTo>
                  <a:pt x="5353052" y="0"/>
                </a:lnTo>
                <a:cubicBezTo>
                  <a:pt x="5395135" y="0"/>
                  <a:pt x="5429250" y="34115"/>
                  <a:pt x="5429250" y="76198"/>
                </a:cubicBezTo>
                <a:lnTo>
                  <a:pt x="5429250" y="857252"/>
                </a:lnTo>
                <a:cubicBezTo>
                  <a:pt x="5429250" y="899335"/>
                  <a:pt x="5395135" y="933450"/>
                  <a:pt x="5353052" y="933450"/>
                </a:cubicBezTo>
                <a:lnTo>
                  <a:pt x="76198" y="933450"/>
                </a:lnTo>
                <a:cubicBezTo>
                  <a:pt x="34115" y="933450"/>
                  <a:pt x="0" y="899335"/>
                  <a:pt x="0" y="85725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E76F51">
              <a:alpha val="1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609600" y="1828800"/>
            <a:ext cx="527685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Skenario: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50 user mencoba booking </a:t>
            </a:r>
            <a:pPr>
              <a:lnSpc>
                <a:spcPct val="11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kamar terakhir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secara bersamaan!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114550"/>
            <a:ext cx="52768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Tanpa kontrol yang tepat, </a:t>
            </a:r>
            <a:pPr>
              <a:lnSpc>
                <a:spcPct val="11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beberapa user bisa melihat kamar tersedia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dan semua berhasil booking kamar yang sama.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95300" y="2724150"/>
            <a:ext cx="5429250" cy="3200400"/>
          </a:xfrm>
          <a:custGeom>
            <a:avLst/>
            <a:gdLst/>
            <a:ahLst/>
            <a:cxnLst/>
            <a:rect l="l" t="t" r="r" b="b"/>
            <a:pathLst>
              <a:path w="5429250" h="3200400">
                <a:moveTo>
                  <a:pt x="76202" y="0"/>
                </a:moveTo>
                <a:lnTo>
                  <a:pt x="5353048" y="0"/>
                </a:lnTo>
                <a:cubicBezTo>
                  <a:pt x="5395133" y="0"/>
                  <a:pt x="5429250" y="34117"/>
                  <a:pt x="5429250" y="76202"/>
                </a:cubicBezTo>
                <a:lnTo>
                  <a:pt x="5429250" y="3124198"/>
                </a:lnTo>
                <a:cubicBezTo>
                  <a:pt x="5429250" y="3166283"/>
                  <a:pt x="5395133" y="3200400"/>
                  <a:pt x="5353048" y="3200400"/>
                </a:cubicBezTo>
                <a:lnTo>
                  <a:pt x="76202" y="3200400"/>
                </a:lnTo>
                <a:cubicBezTo>
                  <a:pt x="34117" y="3200400"/>
                  <a:pt x="0" y="3166283"/>
                  <a:pt x="0" y="3124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D405B"/>
          </a:solidFill>
          <a:ln/>
        </p:spPr>
      </p:sp>
      <p:sp>
        <p:nvSpPr>
          <p:cNvPr id="12" name="Text 10"/>
          <p:cNvSpPr/>
          <p:nvPr/>
        </p:nvSpPr>
        <p:spPr>
          <a:xfrm>
            <a:off x="609600" y="3200400"/>
            <a:ext cx="527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76F5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Tanpa Locking (BERBAHAYA!)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09600" y="3467100"/>
            <a:ext cx="527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A: SELECT * FROM rooms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2000" y="3695700"/>
            <a:ext cx="512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WHERE room_id = 1 → AVAILABLE ✓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09600" y="3962400"/>
            <a:ext cx="527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B: SELECT * FROM rooms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62000" y="4191000"/>
            <a:ext cx="512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WHERE room_id = 1 → AVAILABLE ✓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09600" y="4457700"/>
            <a:ext cx="527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76F5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Keduanya melihat kamar tersedia!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09600" y="4724400"/>
            <a:ext cx="527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A: INSERT INTO bookings...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09600" y="4953000"/>
            <a:ext cx="527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B: INSERT INTO bookings...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09600" y="5219700"/>
            <a:ext cx="527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76F5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DOUBLE BOOKING TERJADI! ⚠️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53150" y="1238250"/>
            <a:ext cx="5657850" cy="4800600"/>
          </a:xfrm>
          <a:custGeom>
            <a:avLst/>
            <a:gdLst/>
            <a:ahLst/>
            <a:cxnLst/>
            <a:rect l="l" t="t" r="r" b="b"/>
            <a:pathLst>
              <a:path w="5657850" h="4800600">
                <a:moveTo>
                  <a:pt x="38100" y="0"/>
                </a:moveTo>
                <a:lnTo>
                  <a:pt x="5619750" y="0"/>
                </a:lnTo>
                <a:cubicBezTo>
                  <a:pt x="5640778" y="0"/>
                  <a:pt x="5657850" y="17072"/>
                  <a:pt x="5657850" y="38100"/>
                </a:cubicBezTo>
                <a:lnTo>
                  <a:pt x="5657850" y="4686298"/>
                </a:lnTo>
                <a:cubicBezTo>
                  <a:pt x="5657850" y="4749383"/>
                  <a:pt x="5606633" y="4800600"/>
                  <a:pt x="5543548" y="4800600"/>
                </a:cubicBezTo>
                <a:lnTo>
                  <a:pt x="114302" y="4800600"/>
                </a:lnTo>
                <a:cubicBezTo>
                  <a:pt x="51217" y="4800600"/>
                  <a:pt x="0" y="4749383"/>
                  <a:pt x="0" y="4686298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6153150" y="1238250"/>
            <a:ext cx="5657850" cy="38100"/>
          </a:xfrm>
          <a:custGeom>
            <a:avLst/>
            <a:gdLst/>
            <a:ahLst/>
            <a:cxnLst/>
            <a:rect l="l" t="t" r="r" b="b"/>
            <a:pathLst>
              <a:path w="5657850" h="38100">
                <a:moveTo>
                  <a:pt x="38100" y="0"/>
                </a:moveTo>
                <a:lnTo>
                  <a:pt x="5619750" y="0"/>
                </a:lnTo>
                <a:cubicBezTo>
                  <a:pt x="5640778" y="0"/>
                  <a:pt x="5657850" y="17072"/>
                  <a:pt x="5657850" y="38100"/>
                </a:cubicBezTo>
                <a:lnTo>
                  <a:pt x="56578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3" name="Text 21"/>
          <p:cNvSpPr/>
          <p:nvPr/>
        </p:nvSpPr>
        <p:spPr>
          <a:xfrm>
            <a:off x="6267450" y="1371600"/>
            <a:ext cx="5524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Solusi: Database Locking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286500" y="1714500"/>
            <a:ext cx="5410200" cy="2066925"/>
          </a:xfrm>
          <a:custGeom>
            <a:avLst/>
            <a:gdLst/>
            <a:ahLst/>
            <a:cxnLst/>
            <a:rect l="l" t="t" r="r" b="b"/>
            <a:pathLst>
              <a:path w="5410200" h="2066925">
                <a:moveTo>
                  <a:pt x="38100" y="0"/>
                </a:moveTo>
                <a:lnTo>
                  <a:pt x="5333992" y="0"/>
                </a:lnTo>
                <a:cubicBezTo>
                  <a:pt x="5376081" y="0"/>
                  <a:pt x="5410200" y="34119"/>
                  <a:pt x="5410200" y="76208"/>
                </a:cubicBezTo>
                <a:lnTo>
                  <a:pt x="5410200" y="1990717"/>
                </a:lnTo>
                <a:cubicBezTo>
                  <a:pt x="5410200" y="2032806"/>
                  <a:pt x="5376081" y="2066925"/>
                  <a:pt x="5333992" y="2066925"/>
                </a:cubicBez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6286500" y="1714500"/>
            <a:ext cx="38100" cy="2066925"/>
          </a:xfrm>
          <a:custGeom>
            <a:avLst/>
            <a:gdLst/>
            <a:ahLst/>
            <a:cxnLst/>
            <a:rect l="l" t="t" r="r" b="b"/>
            <a:pathLst>
              <a:path w="38100" h="2066925">
                <a:moveTo>
                  <a:pt x="38100" y="0"/>
                </a:moveTo>
                <a:lnTo>
                  <a:pt x="38100" y="0"/>
                </a:lnTo>
                <a:lnTo>
                  <a:pt x="38100" y="2066925"/>
                </a:ln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6" name="Shape 24"/>
          <p:cNvSpPr/>
          <p:nvPr/>
        </p:nvSpPr>
        <p:spPr>
          <a:xfrm>
            <a:off x="6457950" y="18669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7" name="Text 25"/>
          <p:cNvSpPr/>
          <p:nvPr/>
        </p:nvSpPr>
        <p:spPr>
          <a:xfrm>
            <a:off x="6610350" y="182880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Pessimistic Locking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19850" y="2095500"/>
            <a:ext cx="523875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Kunci record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saat dibaca. User lain harus menunggu sampai lock dilepas.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19850" y="2381250"/>
            <a:ext cx="5162550" cy="914400"/>
          </a:xfrm>
          <a:custGeom>
            <a:avLst/>
            <a:gdLst/>
            <a:ahLst/>
            <a:cxnLst/>
            <a:rect l="l" t="t" r="r" b="b"/>
            <a:pathLst>
              <a:path w="5162550" h="914400">
                <a:moveTo>
                  <a:pt x="38103" y="0"/>
                </a:moveTo>
                <a:lnTo>
                  <a:pt x="5124447" y="0"/>
                </a:lnTo>
                <a:cubicBezTo>
                  <a:pt x="5145491" y="0"/>
                  <a:pt x="5162550" y="17059"/>
                  <a:pt x="5162550" y="38103"/>
                </a:cubicBezTo>
                <a:lnTo>
                  <a:pt x="5162550" y="876297"/>
                </a:lnTo>
                <a:cubicBezTo>
                  <a:pt x="5162550" y="897341"/>
                  <a:pt x="5145491" y="914400"/>
                  <a:pt x="5124447" y="914400"/>
                </a:cubicBezTo>
                <a:lnTo>
                  <a:pt x="38103" y="914400"/>
                </a:lnTo>
                <a:cubicBezTo>
                  <a:pt x="17059" y="914400"/>
                  <a:pt x="0" y="897341"/>
                  <a:pt x="0" y="8762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3D405B"/>
          </a:solidFill>
          <a:ln/>
        </p:spPr>
      </p:sp>
      <p:sp>
        <p:nvSpPr>
          <p:cNvPr id="30" name="Text 28"/>
          <p:cNvSpPr/>
          <p:nvPr/>
        </p:nvSpPr>
        <p:spPr>
          <a:xfrm>
            <a:off x="6496050" y="2457450"/>
            <a:ext cx="507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76F5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SELECT * FROM rooms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496050" y="2647950"/>
            <a:ext cx="507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76F5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WHERE room_id = 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96050" y="2838450"/>
            <a:ext cx="507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 UPDATE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496050" y="3028950"/>
            <a:ext cx="507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Lock acquired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47234" y="33432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66675" y="16669"/>
                </a:moveTo>
                <a:cubicBezTo>
                  <a:pt x="66675" y="12059"/>
                  <a:pt x="62951" y="8334"/>
                  <a:pt x="58341" y="8334"/>
                </a:cubicBezTo>
                <a:cubicBezTo>
                  <a:pt x="53731" y="8334"/>
                  <a:pt x="50006" y="12059"/>
                  <a:pt x="50006" y="16669"/>
                </a:cubicBezTo>
                <a:lnTo>
                  <a:pt x="50006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50006" y="75009"/>
                </a:lnTo>
                <a:lnTo>
                  <a:pt x="50006" y="116681"/>
                </a:lnTo>
                <a:cubicBezTo>
                  <a:pt x="50006" y="121291"/>
                  <a:pt x="53731" y="125016"/>
                  <a:pt x="58341" y="125016"/>
                </a:cubicBezTo>
                <a:cubicBezTo>
                  <a:pt x="62951" y="125016"/>
                  <a:pt x="66675" y="121291"/>
                  <a:pt x="66675" y="116681"/>
                </a:cubicBezTo>
                <a:lnTo>
                  <a:pt x="66675" y="75009"/>
                </a:lnTo>
                <a:lnTo>
                  <a:pt x="108347" y="75009"/>
                </a:lnTo>
                <a:cubicBezTo>
                  <a:pt x="112957" y="75009"/>
                  <a:pt x="116681" y="71285"/>
                  <a:pt x="116681" y="66675"/>
                </a:cubicBezTo>
                <a:cubicBezTo>
                  <a:pt x="116681" y="62065"/>
                  <a:pt x="112957" y="58341"/>
                  <a:pt x="108347" y="58341"/>
                </a:cubicBezTo>
                <a:lnTo>
                  <a:pt x="66675" y="58341"/>
                </a:lnTo>
                <a:lnTo>
                  <a:pt x="66675" y="16669"/>
                </a:ln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35" name="Text 33"/>
          <p:cNvSpPr/>
          <p:nvPr/>
        </p:nvSpPr>
        <p:spPr>
          <a:xfrm>
            <a:off x="6619875" y="3333750"/>
            <a:ext cx="502920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100% aman dari race condition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47234" y="350996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0" y="66675"/>
                </a:moveTo>
                <a:cubicBezTo>
                  <a:pt x="0" y="62065"/>
                  <a:pt x="3724" y="58341"/>
                  <a:pt x="8334" y="58341"/>
                </a:cubicBezTo>
                <a:lnTo>
                  <a:pt x="108347" y="58341"/>
                </a:lnTo>
                <a:cubicBezTo>
                  <a:pt x="112957" y="58341"/>
                  <a:pt x="116681" y="62065"/>
                  <a:pt x="116681" y="66675"/>
                </a:cubicBezTo>
                <a:cubicBezTo>
                  <a:pt x="116681" y="71285"/>
                  <a:pt x="112957" y="75009"/>
                  <a:pt x="108347" y="75009"/>
                </a:cubicBezTo>
                <a:lnTo>
                  <a:pt x="8334" y="75009"/>
                </a:lnTo>
                <a:cubicBezTo>
                  <a:pt x="3724" y="75009"/>
                  <a:pt x="0" y="71285"/>
                  <a:pt x="0" y="66675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37" name="Text 35"/>
          <p:cNvSpPr/>
          <p:nvPr/>
        </p:nvSpPr>
        <p:spPr>
          <a:xfrm>
            <a:off x="6619875" y="3500438"/>
            <a:ext cx="502920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Lambat jika traffic tinggi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86500" y="3857625"/>
            <a:ext cx="5410200" cy="2066925"/>
          </a:xfrm>
          <a:custGeom>
            <a:avLst/>
            <a:gdLst/>
            <a:ahLst/>
            <a:cxnLst/>
            <a:rect l="l" t="t" r="r" b="b"/>
            <a:pathLst>
              <a:path w="5410200" h="2066925">
                <a:moveTo>
                  <a:pt x="38100" y="0"/>
                </a:moveTo>
                <a:lnTo>
                  <a:pt x="5333992" y="0"/>
                </a:lnTo>
                <a:cubicBezTo>
                  <a:pt x="5376081" y="0"/>
                  <a:pt x="5410200" y="34119"/>
                  <a:pt x="5410200" y="76208"/>
                </a:cubicBezTo>
                <a:lnTo>
                  <a:pt x="5410200" y="1990717"/>
                </a:lnTo>
                <a:cubicBezTo>
                  <a:pt x="5410200" y="2032806"/>
                  <a:pt x="5376081" y="2066925"/>
                  <a:pt x="5333992" y="2066925"/>
                </a:cubicBez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286500" y="3857625"/>
            <a:ext cx="38100" cy="2066925"/>
          </a:xfrm>
          <a:custGeom>
            <a:avLst/>
            <a:gdLst/>
            <a:ahLst/>
            <a:cxnLst/>
            <a:rect l="l" t="t" r="r" b="b"/>
            <a:pathLst>
              <a:path w="38100" h="2066925">
                <a:moveTo>
                  <a:pt x="38100" y="0"/>
                </a:moveTo>
                <a:lnTo>
                  <a:pt x="38100" y="0"/>
                </a:lnTo>
                <a:lnTo>
                  <a:pt x="38100" y="2066925"/>
                </a:ln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0" name="Shape 38"/>
          <p:cNvSpPr/>
          <p:nvPr/>
        </p:nvSpPr>
        <p:spPr>
          <a:xfrm>
            <a:off x="6457950" y="40100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7150" y="9525"/>
                </a:moveTo>
                <a:cubicBezTo>
                  <a:pt x="46643" y="9525"/>
                  <a:pt x="38100" y="18068"/>
                  <a:pt x="38100" y="28575"/>
                </a:cubicBezTo>
                <a:lnTo>
                  <a:pt x="38100" y="47625"/>
                </a:ln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6051" y="-9525"/>
                  <a:pt x="91708" y="4197"/>
                  <a:pt x="94714" y="22235"/>
                </a:cubicBezTo>
                <a:cubicBezTo>
                  <a:pt x="95577" y="27414"/>
                  <a:pt x="92095" y="32325"/>
                  <a:pt x="86886" y="33218"/>
                </a:cubicBezTo>
                <a:cubicBezTo>
                  <a:pt x="81677" y="34111"/>
                  <a:pt x="76795" y="30599"/>
                  <a:pt x="75902" y="25390"/>
                </a:cubicBezTo>
                <a:cubicBezTo>
                  <a:pt x="74414" y="16401"/>
                  <a:pt x="66586" y="9525"/>
                  <a:pt x="57150" y="9525"/>
                </a:cubicBezTo>
                <a:close/>
                <a:moveTo>
                  <a:pt x="69056" y="107156"/>
                </a:moveTo>
                <a:cubicBezTo>
                  <a:pt x="73015" y="107156"/>
                  <a:pt x="76200" y="103971"/>
                  <a:pt x="76200" y="100013"/>
                </a:cubicBezTo>
                <a:cubicBezTo>
                  <a:pt x="76200" y="96054"/>
                  <a:pt x="73015" y="92869"/>
                  <a:pt x="69056" y="92869"/>
                </a:cubicBezTo>
                <a:lnTo>
                  <a:pt x="45244" y="92869"/>
                </a:lnTo>
                <a:cubicBezTo>
                  <a:pt x="41285" y="92869"/>
                  <a:pt x="38100" y="96054"/>
                  <a:pt x="38100" y="100013"/>
                </a:cubicBezTo>
                <a:cubicBezTo>
                  <a:pt x="38100" y="103971"/>
                  <a:pt x="41285" y="107156"/>
                  <a:pt x="45244" y="107156"/>
                </a:cubicBezTo>
                <a:lnTo>
                  <a:pt x="69056" y="107156"/>
                </a:ln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41" name="Text 39"/>
          <p:cNvSpPr/>
          <p:nvPr/>
        </p:nvSpPr>
        <p:spPr>
          <a:xfrm>
            <a:off x="6610350" y="3971925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Optimistic Locking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419850" y="4238625"/>
            <a:ext cx="523875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Izinkan multiple reads, tapi </a:t>
            </a:r>
            <a:pPr>
              <a:lnSpc>
                <a:spcPct val="11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cek versi saat update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. Jika berubah, retry.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19850" y="4524375"/>
            <a:ext cx="5162550" cy="914400"/>
          </a:xfrm>
          <a:custGeom>
            <a:avLst/>
            <a:gdLst/>
            <a:ahLst/>
            <a:cxnLst/>
            <a:rect l="l" t="t" r="r" b="b"/>
            <a:pathLst>
              <a:path w="5162550" h="914400">
                <a:moveTo>
                  <a:pt x="38103" y="0"/>
                </a:moveTo>
                <a:lnTo>
                  <a:pt x="5124447" y="0"/>
                </a:lnTo>
                <a:cubicBezTo>
                  <a:pt x="5145491" y="0"/>
                  <a:pt x="5162550" y="17059"/>
                  <a:pt x="5162550" y="38103"/>
                </a:cubicBezTo>
                <a:lnTo>
                  <a:pt x="5162550" y="876297"/>
                </a:lnTo>
                <a:cubicBezTo>
                  <a:pt x="5162550" y="897341"/>
                  <a:pt x="5145491" y="914400"/>
                  <a:pt x="5124447" y="914400"/>
                </a:cubicBezTo>
                <a:lnTo>
                  <a:pt x="38103" y="914400"/>
                </a:lnTo>
                <a:cubicBezTo>
                  <a:pt x="17059" y="914400"/>
                  <a:pt x="0" y="897341"/>
                  <a:pt x="0" y="8762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3D405B"/>
          </a:solidFill>
          <a:ln/>
        </p:spPr>
      </p:sp>
      <p:sp>
        <p:nvSpPr>
          <p:cNvPr id="44" name="Text 42"/>
          <p:cNvSpPr/>
          <p:nvPr/>
        </p:nvSpPr>
        <p:spPr>
          <a:xfrm>
            <a:off x="6496050" y="4600575"/>
            <a:ext cx="507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76F5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UPDATE rooms SET status='booked'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496050" y="4791075"/>
            <a:ext cx="507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76F5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WHERE room_id=1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96050" y="4981575"/>
            <a:ext cx="507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AND version=5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96050" y="5172075"/>
            <a:ext cx="507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If 0 rows: retry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47234" y="54864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66675" y="16669"/>
                </a:moveTo>
                <a:cubicBezTo>
                  <a:pt x="66675" y="12059"/>
                  <a:pt x="62951" y="8334"/>
                  <a:pt x="58341" y="8334"/>
                </a:cubicBezTo>
                <a:cubicBezTo>
                  <a:pt x="53731" y="8334"/>
                  <a:pt x="50006" y="12059"/>
                  <a:pt x="50006" y="16669"/>
                </a:cubicBezTo>
                <a:lnTo>
                  <a:pt x="50006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50006" y="75009"/>
                </a:lnTo>
                <a:lnTo>
                  <a:pt x="50006" y="116681"/>
                </a:lnTo>
                <a:cubicBezTo>
                  <a:pt x="50006" y="121291"/>
                  <a:pt x="53731" y="125016"/>
                  <a:pt x="58341" y="125016"/>
                </a:cubicBezTo>
                <a:cubicBezTo>
                  <a:pt x="62951" y="125016"/>
                  <a:pt x="66675" y="121291"/>
                  <a:pt x="66675" y="116681"/>
                </a:cubicBezTo>
                <a:lnTo>
                  <a:pt x="66675" y="75009"/>
                </a:lnTo>
                <a:lnTo>
                  <a:pt x="108347" y="75009"/>
                </a:lnTo>
                <a:cubicBezTo>
                  <a:pt x="112957" y="75009"/>
                  <a:pt x="116681" y="71285"/>
                  <a:pt x="116681" y="66675"/>
                </a:cubicBezTo>
                <a:cubicBezTo>
                  <a:pt x="116681" y="62065"/>
                  <a:pt x="112957" y="58341"/>
                  <a:pt x="108347" y="58341"/>
                </a:cubicBezTo>
                <a:lnTo>
                  <a:pt x="66675" y="58341"/>
                </a:lnTo>
                <a:lnTo>
                  <a:pt x="66675" y="16669"/>
                </a:ln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49" name="Text 47"/>
          <p:cNvSpPr/>
          <p:nvPr/>
        </p:nvSpPr>
        <p:spPr>
          <a:xfrm>
            <a:off x="6619875" y="5476875"/>
            <a:ext cx="502920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Cepat &amp; scalable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47234" y="56530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0" y="66675"/>
                </a:moveTo>
                <a:cubicBezTo>
                  <a:pt x="0" y="62065"/>
                  <a:pt x="3724" y="58341"/>
                  <a:pt x="8334" y="58341"/>
                </a:cubicBezTo>
                <a:lnTo>
                  <a:pt x="108347" y="58341"/>
                </a:lnTo>
                <a:cubicBezTo>
                  <a:pt x="112957" y="58341"/>
                  <a:pt x="116681" y="62065"/>
                  <a:pt x="116681" y="66675"/>
                </a:cubicBezTo>
                <a:cubicBezTo>
                  <a:pt x="116681" y="71285"/>
                  <a:pt x="112957" y="75009"/>
                  <a:pt x="108347" y="75009"/>
                </a:cubicBezTo>
                <a:lnTo>
                  <a:pt x="8334" y="75009"/>
                </a:lnTo>
                <a:cubicBezTo>
                  <a:pt x="3724" y="75009"/>
                  <a:pt x="0" y="71285"/>
                  <a:pt x="0" y="66675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1" name="Text 49"/>
          <p:cNvSpPr/>
          <p:nvPr/>
        </p:nvSpPr>
        <p:spPr>
          <a:xfrm>
            <a:off x="6619875" y="5643563"/>
            <a:ext cx="5029200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5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Perlu retry logic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381000" y="6115050"/>
            <a:ext cx="11430000" cy="361950"/>
          </a:xfrm>
          <a:custGeom>
            <a:avLst/>
            <a:gdLst/>
            <a:ahLst/>
            <a:cxnLst/>
            <a:rect l="l" t="t" r="r" b="b"/>
            <a:pathLst>
              <a:path w="11430000" h="361950">
                <a:moveTo>
                  <a:pt x="114300" y="0"/>
                </a:moveTo>
                <a:lnTo>
                  <a:pt x="11315700" y="0"/>
                </a:lnTo>
                <a:cubicBezTo>
                  <a:pt x="11378826" y="0"/>
                  <a:pt x="11430000" y="51174"/>
                  <a:pt x="11430000" y="114300"/>
                </a:cubicBezTo>
                <a:lnTo>
                  <a:pt x="11430000" y="247650"/>
                </a:lnTo>
                <a:cubicBezTo>
                  <a:pt x="11430000" y="310776"/>
                  <a:pt x="11378826" y="361950"/>
                  <a:pt x="11315700" y="361950"/>
                </a:cubicBezTo>
                <a:lnTo>
                  <a:pt x="114300" y="361950"/>
                </a:lnTo>
                <a:cubicBezTo>
                  <a:pt x="51174" y="361950"/>
                  <a:pt x="0" y="310776"/>
                  <a:pt x="0" y="2476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2A6F6F"/>
              </a:gs>
              <a:gs pos="100000">
                <a:srgbClr val="2A6F6F">
                  <a:alpha val="80000"/>
                </a:srgbClr>
              </a:gs>
            </a:gsLst>
            <a:lin ang="0" scaled="1"/>
          </a:gradFill>
          <a:ln/>
        </p:spPr>
      </p:sp>
      <p:sp>
        <p:nvSpPr>
          <p:cNvPr id="53" name="Shape 51"/>
          <p:cNvSpPr/>
          <p:nvPr/>
        </p:nvSpPr>
        <p:spPr>
          <a:xfrm>
            <a:off x="481012" y="62007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54" name="Text 52"/>
          <p:cNvSpPr/>
          <p:nvPr/>
        </p:nvSpPr>
        <p:spPr>
          <a:xfrm>
            <a:off x="809625" y="6191250"/>
            <a:ext cx="107061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Practice: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Gunakan </a:t>
            </a:r>
            <a:pPr>
              <a:lnSpc>
                <a:spcPct val="11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 transactions</a:t>
            </a:r>
            <a:pPr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(ACID properties) untuk memastikan operasi atomic - semua sukses atau semua gagal, tidak ada setengah-setengah.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5406" y="335406"/>
            <a:ext cx="11588270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spc="53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 INTEGRATION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5406" y="603730"/>
            <a:ext cx="11672121" cy="3354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77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Payment Gateway untuk Hotel di Indonesia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5406" y="1039758"/>
            <a:ext cx="804974" cy="33541"/>
          </a:xfrm>
          <a:custGeom>
            <a:avLst/>
            <a:gdLst/>
            <a:ahLst/>
            <a:cxnLst/>
            <a:rect l="l" t="t" r="r" b="b"/>
            <a:pathLst>
              <a:path w="804974" h="33541">
                <a:moveTo>
                  <a:pt x="0" y="0"/>
                </a:moveTo>
                <a:lnTo>
                  <a:pt x="804974" y="0"/>
                </a:lnTo>
                <a:lnTo>
                  <a:pt x="804974" y="33541"/>
                </a:lnTo>
                <a:lnTo>
                  <a:pt x="0" y="33541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335406" y="1224231"/>
            <a:ext cx="5693513" cy="2263989"/>
          </a:xfrm>
          <a:custGeom>
            <a:avLst/>
            <a:gdLst/>
            <a:ahLst/>
            <a:cxnLst/>
            <a:rect l="l" t="t" r="r" b="b"/>
            <a:pathLst>
              <a:path w="5693513" h="2263989">
                <a:moveTo>
                  <a:pt x="33541" y="0"/>
                </a:moveTo>
                <a:lnTo>
                  <a:pt x="5659972" y="0"/>
                </a:lnTo>
                <a:cubicBezTo>
                  <a:pt x="5678496" y="0"/>
                  <a:pt x="5693513" y="15017"/>
                  <a:pt x="5693513" y="33541"/>
                </a:cubicBezTo>
                <a:lnTo>
                  <a:pt x="5693513" y="2163377"/>
                </a:lnTo>
                <a:cubicBezTo>
                  <a:pt x="5693513" y="2218944"/>
                  <a:pt x="5648468" y="2263989"/>
                  <a:pt x="5592901" y="2263989"/>
                </a:cubicBezTo>
                <a:lnTo>
                  <a:pt x="100612" y="2263989"/>
                </a:lnTo>
                <a:cubicBezTo>
                  <a:pt x="45045" y="2263989"/>
                  <a:pt x="0" y="2218944"/>
                  <a:pt x="0" y="2163377"/>
                </a:cubicBezTo>
                <a:lnTo>
                  <a:pt x="0" y="33541"/>
                </a:lnTo>
                <a:cubicBezTo>
                  <a:pt x="0" y="15029"/>
                  <a:pt x="15029" y="0"/>
                  <a:pt x="335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0311" dist="33541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35406" y="1224231"/>
            <a:ext cx="5693513" cy="33541"/>
          </a:xfrm>
          <a:custGeom>
            <a:avLst/>
            <a:gdLst/>
            <a:ahLst/>
            <a:cxnLst/>
            <a:rect l="l" t="t" r="r" b="b"/>
            <a:pathLst>
              <a:path w="5693513" h="33541">
                <a:moveTo>
                  <a:pt x="33541" y="0"/>
                </a:moveTo>
                <a:lnTo>
                  <a:pt x="5659972" y="0"/>
                </a:lnTo>
                <a:cubicBezTo>
                  <a:pt x="5678496" y="0"/>
                  <a:pt x="5693513" y="15017"/>
                  <a:pt x="5693513" y="33541"/>
                </a:cubicBezTo>
                <a:lnTo>
                  <a:pt x="5693513" y="33541"/>
                </a:lnTo>
                <a:lnTo>
                  <a:pt x="0" y="33541"/>
                </a:lnTo>
                <a:lnTo>
                  <a:pt x="0" y="33541"/>
                </a:lnTo>
                <a:cubicBezTo>
                  <a:pt x="0" y="15029"/>
                  <a:pt x="15029" y="0"/>
                  <a:pt x="33541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7" name="Text 5"/>
          <p:cNvSpPr/>
          <p:nvPr/>
        </p:nvSpPr>
        <p:spPr>
          <a:xfrm>
            <a:off x="469568" y="1375164"/>
            <a:ext cx="5509040" cy="2347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1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Apa itu Payment Gateway?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69568" y="1710569"/>
            <a:ext cx="5492270" cy="4360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6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 Gateway</a:t>
            </a:r>
            <a:pPr>
              <a:lnSpc>
                <a:spcPct val="140000"/>
              </a:lnSpc>
            </a:pPr>
            <a:r>
              <a:rPr lang="en-US" sz="105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adalah layanan yang memproses pembayaran online secara aman. Ia bertindak sebagai </a:t>
            </a:r>
            <a:pPr>
              <a:lnSpc>
                <a:spcPct val="140000"/>
              </a:lnSpc>
            </a:pPr>
            <a:r>
              <a:rPr lang="en-US" sz="1056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jembatan</a:t>
            </a:r>
            <a:pPr>
              <a:lnSpc>
                <a:spcPct val="140000"/>
              </a:lnSpc>
            </a:pPr>
            <a:r>
              <a:rPr lang="en-US" sz="105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antara website hotel dengan sistem perbankan/e-wallet.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69568" y="2247219"/>
            <a:ext cx="5425188" cy="1106839"/>
          </a:xfrm>
          <a:custGeom>
            <a:avLst/>
            <a:gdLst/>
            <a:ahLst/>
            <a:cxnLst/>
            <a:rect l="l" t="t" r="r" b="b"/>
            <a:pathLst>
              <a:path w="5425188" h="1106839">
                <a:moveTo>
                  <a:pt x="67086" y="0"/>
                </a:moveTo>
                <a:lnTo>
                  <a:pt x="5358103" y="0"/>
                </a:lnTo>
                <a:cubicBezTo>
                  <a:pt x="5395153" y="0"/>
                  <a:pt x="5425188" y="30035"/>
                  <a:pt x="5425188" y="67086"/>
                </a:cubicBezTo>
                <a:lnTo>
                  <a:pt x="5425188" y="1039754"/>
                </a:lnTo>
                <a:cubicBezTo>
                  <a:pt x="5425188" y="1076804"/>
                  <a:pt x="5395153" y="1106839"/>
                  <a:pt x="5358103" y="1106839"/>
                </a:cubicBezTo>
                <a:lnTo>
                  <a:pt x="67086" y="1106839"/>
                </a:lnTo>
                <a:cubicBezTo>
                  <a:pt x="30035" y="1106839"/>
                  <a:pt x="0" y="1076804"/>
                  <a:pt x="0" y="1039754"/>
                </a:cubicBezTo>
                <a:lnTo>
                  <a:pt x="0" y="67086"/>
                </a:lnTo>
                <a:cubicBezTo>
                  <a:pt x="0" y="30060"/>
                  <a:pt x="30060" y="0"/>
                  <a:pt x="67086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70190" y="2347840"/>
            <a:ext cx="5291026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Metode Pembayaran yang Didukung: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86960" y="2632935"/>
            <a:ext cx="134162" cy="134162"/>
          </a:xfrm>
          <a:custGeom>
            <a:avLst/>
            <a:gdLst/>
            <a:ahLst/>
            <a:cxnLst/>
            <a:rect l="l" t="t" r="r" b="b"/>
            <a:pathLst>
              <a:path w="134162" h="134162">
                <a:moveTo>
                  <a:pt x="0" y="33541"/>
                </a:moveTo>
                <a:lnTo>
                  <a:pt x="0" y="41926"/>
                </a:lnTo>
                <a:lnTo>
                  <a:pt x="134162" y="41926"/>
                </a:lnTo>
                <a:lnTo>
                  <a:pt x="134162" y="33541"/>
                </a:lnTo>
                <a:cubicBezTo>
                  <a:pt x="134162" y="24291"/>
                  <a:pt x="126642" y="16770"/>
                  <a:pt x="117392" y="16770"/>
                </a:cubicBezTo>
                <a:lnTo>
                  <a:pt x="16770" y="16770"/>
                </a:lnTo>
                <a:cubicBezTo>
                  <a:pt x="7520" y="16770"/>
                  <a:pt x="0" y="24291"/>
                  <a:pt x="0" y="33541"/>
                </a:cubicBezTo>
                <a:close/>
                <a:moveTo>
                  <a:pt x="0" y="54503"/>
                </a:moveTo>
                <a:lnTo>
                  <a:pt x="0" y="100622"/>
                </a:lnTo>
                <a:cubicBezTo>
                  <a:pt x="0" y="109872"/>
                  <a:pt x="7520" y="117392"/>
                  <a:pt x="16770" y="117392"/>
                </a:cubicBezTo>
                <a:lnTo>
                  <a:pt x="117392" y="117392"/>
                </a:lnTo>
                <a:cubicBezTo>
                  <a:pt x="126642" y="117392"/>
                  <a:pt x="134162" y="109872"/>
                  <a:pt x="134162" y="100622"/>
                </a:cubicBezTo>
                <a:lnTo>
                  <a:pt x="134162" y="54503"/>
                </a:lnTo>
                <a:lnTo>
                  <a:pt x="0" y="54503"/>
                </a:lnTo>
                <a:close/>
                <a:moveTo>
                  <a:pt x="16770" y="94333"/>
                </a:moveTo>
                <a:cubicBezTo>
                  <a:pt x="16770" y="90848"/>
                  <a:pt x="19574" y="88044"/>
                  <a:pt x="23059" y="88044"/>
                </a:cubicBezTo>
                <a:lnTo>
                  <a:pt x="35637" y="88044"/>
                </a:lnTo>
                <a:cubicBezTo>
                  <a:pt x="39122" y="88044"/>
                  <a:pt x="41926" y="90848"/>
                  <a:pt x="41926" y="94333"/>
                </a:cubicBezTo>
                <a:cubicBezTo>
                  <a:pt x="41926" y="97818"/>
                  <a:pt x="39122" y="100622"/>
                  <a:pt x="35637" y="100622"/>
                </a:cubicBezTo>
                <a:lnTo>
                  <a:pt x="23059" y="100622"/>
                </a:lnTo>
                <a:cubicBezTo>
                  <a:pt x="19574" y="100622"/>
                  <a:pt x="16770" y="97818"/>
                  <a:pt x="16770" y="94333"/>
                </a:cubicBezTo>
                <a:close/>
                <a:moveTo>
                  <a:pt x="54503" y="94333"/>
                </a:moveTo>
                <a:cubicBezTo>
                  <a:pt x="54503" y="90848"/>
                  <a:pt x="57307" y="88044"/>
                  <a:pt x="60792" y="88044"/>
                </a:cubicBezTo>
                <a:lnTo>
                  <a:pt x="77563" y="88044"/>
                </a:lnTo>
                <a:cubicBezTo>
                  <a:pt x="81048" y="88044"/>
                  <a:pt x="83851" y="90848"/>
                  <a:pt x="83851" y="94333"/>
                </a:cubicBezTo>
                <a:cubicBezTo>
                  <a:pt x="83851" y="97818"/>
                  <a:pt x="81048" y="100622"/>
                  <a:pt x="77563" y="100622"/>
                </a:cubicBezTo>
                <a:lnTo>
                  <a:pt x="60792" y="100622"/>
                </a:lnTo>
                <a:cubicBezTo>
                  <a:pt x="57307" y="100622"/>
                  <a:pt x="54503" y="97818"/>
                  <a:pt x="54503" y="94333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12" name="Text 10"/>
          <p:cNvSpPr/>
          <p:nvPr/>
        </p:nvSpPr>
        <p:spPr>
          <a:xfrm>
            <a:off x="804974" y="2616165"/>
            <a:ext cx="989447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Kartu Kredit/Debit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232866" y="2632935"/>
            <a:ext cx="134162" cy="134162"/>
          </a:xfrm>
          <a:custGeom>
            <a:avLst/>
            <a:gdLst/>
            <a:ahLst/>
            <a:cxnLst/>
            <a:rect l="l" t="t" r="r" b="b"/>
            <a:pathLst>
              <a:path w="134162" h="134162">
                <a:moveTo>
                  <a:pt x="71248" y="5293"/>
                </a:moveTo>
                <a:cubicBezTo>
                  <a:pt x="68680" y="3826"/>
                  <a:pt x="65509" y="3826"/>
                  <a:pt x="62915" y="5293"/>
                </a:cubicBezTo>
                <a:lnTo>
                  <a:pt x="4219" y="38834"/>
                </a:lnTo>
                <a:cubicBezTo>
                  <a:pt x="917" y="40720"/>
                  <a:pt x="-707" y="44598"/>
                  <a:pt x="262" y="48267"/>
                </a:cubicBezTo>
                <a:cubicBezTo>
                  <a:pt x="1232" y="51935"/>
                  <a:pt x="4586" y="54503"/>
                  <a:pt x="8385" y="54503"/>
                </a:cubicBezTo>
                <a:lnTo>
                  <a:pt x="16770" y="54503"/>
                </a:lnTo>
                <a:lnTo>
                  <a:pt x="16770" y="109007"/>
                </a:lnTo>
                <a:lnTo>
                  <a:pt x="16770" y="109007"/>
                </a:lnTo>
                <a:lnTo>
                  <a:pt x="3354" y="119069"/>
                </a:lnTo>
                <a:cubicBezTo>
                  <a:pt x="1232" y="120641"/>
                  <a:pt x="0" y="123131"/>
                  <a:pt x="0" y="125777"/>
                </a:cubicBezTo>
                <a:cubicBezTo>
                  <a:pt x="0" y="130415"/>
                  <a:pt x="3747" y="134162"/>
                  <a:pt x="8385" y="134162"/>
                </a:cubicBezTo>
                <a:lnTo>
                  <a:pt x="125777" y="134162"/>
                </a:lnTo>
                <a:cubicBezTo>
                  <a:pt x="130415" y="134162"/>
                  <a:pt x="134162" y="130415"/>
                  <a:pt x="134162" y="125777"/>
                </a:cubicBezTo>
                <a:cubicBezTo>
                  <a:pt x="134162" y="123131"/>
                  <a:pt x="132931" y="120641"/>
                  <a:pt x="130808" y="119069"/>
                </a:cubicBezTo>
                <a:lnTo>
                  <a:pt x="117392" y="109007"/>
                </a:lnTo>
                <a:lnTo>
                  <a:pt x="117392" y="54503"/>
                </a:lnTo>
                <a:lnTo>
                  <a:pt x="125777" y="54503"/>
                </a:lnTo>
                <a:cubicBezTo>
                  <a:pt x="129577" y="54503"/>
                  <a:pt x="132905" y="51935"/>
                  <a:pt x="133874" y="48267"/>
                </a:cubicBezTo>
                <a:cubicBezTo>
                  <a:pt x="134844" y="44598"/>
                  <a:pt x="133219" y="40720"/>
                  <a:pt x="129917" y="38834"/>
                </a:cubicBezTo>
                <a:lnTo>
                  <a:pt x="71221" y="5293"/>
                </a:lnTo>
                <a:close/>
                <a:moveTo>
                  <a:pt x="104814" y="54503"/>
                </a:moveTo>
                <a:lnTo>
                  <a:pt x="104814" y="109007"/>
                </a:lnTo>
                <a:lnTo>
                  <a:pt x="88044" y="109007"/>
                </a:lnTo>
                <a:lnTo>
                  <a:pt x="88044" y="54503"/>
                </a:lnTo>
                <a:lnTo>
                  <a:pt x="104814" y="54503"/>
                </a:lnTo>
                <a:close/>
                <a:moveTo>
                  <a:pt x="75466" y="54503"/>
                </a:moveTo>
                <a:lnTo>
                  <a:pt x="75466" y="109007"/>
                </a:lnTo>
                <a:lnTo>
                  <a:pt x="58696" y="109007"/>
                </a:lnTo>
                <a:lnTo>
                  <a:pt x="58696" y="54503"/>
                </a:lnTo>
                <a:lnTo>
                  <a:pt x="75466" y="54503"/>
                </a:lnTo>
                <a:close/>
                <a:moveTo>
                  <a:pt x="46118" y="54503"/>
                </a:moveTo>
                <a:lnTo>
                  <a:pt x="46118" y="109007"/>
                </a:lnTo>
                <a:lnTo>
                  <a:pt x="29348" y="109007"/>
                </a:lnTo>
                <a:lnTo>
                  <a:pt x="29348" y="54503"/>
                </a:lnTo>
                <a:lnTo>
                  <a:pt x="46118" y="54503"/>
                </a:lnTo>
                <a:close/>
                <a:moveTo>
                  <a:pt x="67081" y="25155"/>
                </a:moveTo>
                <a:cubicBezTo>
                  <a:pt x="71709" y="25155"/>
                  <a:pt x="75466" y="28913"/>
                  <a:pt x="75466" y="33541"/>
                </a:cubicBezTo>
                <a:cubicBezTo>
                  <a:pt x="75466" y="38168"/>
                  <a:pt x="71709" y="41926"/>
                  <a:pt x="67081" y="41926"/>
                </a:cubicBezTo>
                <a:cubicBezTo>
                  <a:pt x="62453" y="41926"/>
                  <a:pt x="58696" y="38168"/>
                  <a:pt x="58696" y="33541"/>
                </a:cubicBezTo>
                <a:cubicBezTo>
                  <a:pt x="58696" y="28913"/>
                  <a:pt x="62453" y="25155"/>
                  <a:pt x="67081" y="25155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4" name="Text 12"/>
          <p:cNvSpPr/>
          <p:nvPr/>
        </p:nvSpPr>
        <p:spPr>
          <a:xfrm>
            <a:off x="3450880" y="2616165"/>
            <a:ext cx="838514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Virtual Account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86960" y="2867719"/>
            <a:ext cx="134162" cy="134162"/>
          </a:xfrm>
          <a:custGeom>
            <a:avLst/>
            <a:gdLst/>
            <a:ahLst/>
            <a:cxnLst/>
            <a:rect l="l" t="t" r="r" b="b"/>
            <a:pathLst>
              <a:path w="134162" h="134162">
                <a:moveTo>
                  <a:pt x="16770" y="8385"/>
                </a:moveTo>
                <a:cubicBezTo>
                  <a:pt x="7520" y="8385"/>
                  <a:pt x="0" y="15906"/>
                  <a:pt x="0" y="25155"/>
                </a:cubicBezTo>
                <a:lnTo>
                  <a:pt x="0" y="100622"/>
                </a:lnTo>
                <a:cubicBezTo>
                  <a:pt x="0" y="109872"/>
                  <a:pt x="7520" y="117392"/>
                  <a:pt x="16770" y="117392"/>
                </a:cubicBezTo>
                <a:lnTo>
                  <a:pt x="117392" y="117392"/>
                </a:lnTo>
                <a:cubicBezTo>
                  <a:pt x="126642" y="117392"/>
                  <a:pt x="134162" y="109872"/>
                  <a:pt x="134162" y="100622"/>
                </a:cubicBezTo>
                <a:lnTo>
                  <a:pt x="134162" y="50311"/>
                </a:lnTo>
                <a:cubicBezTo>
                  <a:pt x="134162" y="41061"/>
                  <a:pt x="126642" y="33541"/>
                  <a:pt x="117392" y="33541"/>
                </a:cubicBezTo>
                <a:lnTo>
                  <a:pt x="18867" y="33541"/>
                </a:lnTo>
                <a:cubicBezTo>
                  <a:pt x="15381" y="33541"/>
                  <a:pt x="12578" y="30737"/>
                  <a:pt x="12578" y="27252"/>
                </a:cubicBezTo>
                <a:cubicBezTo>
                  <a:pt x="12578" y="23767"/>
                  <a:pt x="15381" y="20963"/>
                  <a:pt x="18867" y="20963"/>
                </a:cubicBezTo>
                <a:lnTo>
                  <a:pt x="119488" y="20963"/>
                </a:lnTo>
                <a:cubicBezTo>
                  <a:pt x="122973" y="20963"/>
                  <a:pt x="125777" y="18159"/>
                  <a:pt x="125777" y="14674"/>
                </a:cubicBezTo>
                <a:cubicBezTo>
                  <a:pt x="125777" y="11189"/>
                  <a:pt x="122973" y="8385"/>
                  <a:pt x="119488" y="8385"/>
                </a:cubicBezTo>
                <a:lnTo>
                  <a:pt x="16770" y="8385"/>
                </a:lnTo>
                <a:close/>
                <a:moveTo>
                  <a:pt x="109007" y="67081"/>
                </a:moveTo>
                <a:cubicBezTo>
                  <a:pt x="113635" y="67081"/>
                  <a:pt x="117392" y="70838"/>
                  <a:pt x="117392" y="75466"/>
                </a:cubicBezTo>
                <a:cubicBezTo>
                  <a:pt x="117392" y="80094"/>
                  <a:pt x="113635" y="83851"/>
                  <a:pt x="109007" y="83851"/>
                </a:cubicBezTo>
                <a:cubicBezTo>
                  <a:pt x="104379" y="83851"/>
                  <a:pt x="100622" y="80094"/>
                  <a:pt x="100622" y="75466"/>
                </a:cubicBezTo>
                <a:cubicBezTo>
                  <a:pt x="100622" y="70838"/>
                  <a:pt x="104379" y="67081"/>
                  <a:pt x="109007" y="67081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16" name="Text 14"/>
          <p:cNvSpPr/>
          <p:nvPr/>
        </p:nvSpPr>
        <p:spPr>
          <a:xfrm>
            <a:off x="804974" y="2850949"/>
            <a:ext cx="1257772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E-Wallet (GoPay, OVO)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41251" y="2867719"/>
            <a:ext cx="117392" cy="134162"/>
          </a:xfrm>
          <a:custGeom>
            <a:avLst/>
            <a:gdLst/>
            <a:ahLst/>
            <a:cxnLst/>
            <a:rect l="l" t="t" r="r" b="b"/>
            <a:pathLst>
              <a:path w="117392" h="134162">
                <a:moveTo>
                  <a:pt x="16770" y="41926"/>
                </a:moveTo>
                <a:lnTo>
                  <a:pt x="33541" y="41926"/>
                </a:lnTo>
                <a:lnTo>
                  <a:pt x="33541" y="25155"/>
                </a:lnTo>
                <a:lnTo>
                  <a:pt x="16770" y="25155"/>
                </a:lnTo>
                <a:lnTo>
                  <a:pt x="16770" y="41926"/>
                </a:lnTo>
                <a:close/>
                <a:moveTo>
                  <a:pt x="0" y="20963"/>
                </a:moveTo>
                <a:cubicBezTo>
                  <a:pt x="0" y="14019"/>
                  <a:pt x="5634" y="8385"/>
                  <a:pt x="12578" y="8385"/>
                </a:cubicBezTo>
                <a:lnTo>
                  <a:pt x="37733" y="8385"/>
                </a:lnTo>
                <a:cubicBezTo>
                  <a:pt x="44677" y="8385"/>
                  <a:pt x="50311" y="14019"/>
                  <a:pt x="50311" y="20963"/>
                </a:cubicBezTo>
                <a:lnTo>
                  <a:pt x="50311" y="46118"/>
                </a:lnTo>
                <a:cubicBezTo>
                  <a:pt x="50311" y="53062"/>
                  <a:pt x="44677" y="58696"/>
                  <a:pt x="37733" y="58696"/>
                </a:cubicBezTo>
                <a:lnTo>
                  <a:pt x="12578" y="58696"/>
                </a:lnTo>
                <a:cubicBezTo>
                  <a:pt x="5634" y="58696"/>
                  <a:pt x="0" y="53062"/>
                  <a:pt x="0" y="46118"/>
                </a:cubicBezTo>
                <a:lnTo>
                  <a:pt x="0" y="20963"/>
                </a:lnTo>
                <a:close/>
                <a:moveTo>
                  <a:pt x="16770" y="109007"/>
                </a:moveTo>
                <a:lnTo>
                  <a:pt x="33541" y="109007"/>
                </a:lnTo>
                <a:lnTo>
                  <a:pt x="33541" y="92237"/>
                </a:lnTo>
                <a:lnTo>
                  <a:pt x="16770" y="92237"/>
                </a:lnTo>
                <a:lnTo>
                  <a:pt x="16770" y="109007"/>
                </a:lnTo>
                <a:close/>
                <a:moveTo>
                  <a:pt x="0" y="88044"/>
                </a:moveTo>
                <a:cubicBezTo>
                  <a:pt x="0" y="81100"/>
                  <a:pt x="5634" y="75466"/>
                  <a:pt x="12578" y="75466"/>
                </a:cubicBezTo>
                <a:lnTo>
                  <a:pt x="37733" y="75466"/>
                </a:lnTo>
                <a:cubicBezTo>
                  <a:pt x="44677" y="75466"/>
                  <a:pt x="50311" y="81100"/>
                  <a:pt x="50311" y="88044"/>
                </a:cubicBezTo>
                <a:lnTo>
                  <a:pt x="50311" y="113199"/>
                </a:lnTo>
                <a:cubicBezTo>
                  <a:pt x="50311" y="120143"/>
                  <a:pt x="44677" y="125777"/>
                  <a:pt x="37733" y="125777"/>
                </a:cubicBezTo>
                <a:lnTo>
                  <a:pt x="12578" y="125777"/>
                </a:lnTo>
                <a:cubicBezTo>
                  <a:pt x="5634" y="125777"/>
                  <a:pt x="0" y="120143"/>
                  <a:pt x="0" y="113199"/>
                </a:cubicBezTo>
                <a:lnTo>
                  <a:pt x="0" y="88044"/>
                </a:lnTo>
                <a:close/>
                <a:moveTo>
                  <a:pt x="83851" y="25155"/>
                </a:moveTo>
                <a:lnTo>
                  <a:pt x="83851" y="41926"/>
                </a:lnTo>
                <a:lnTo>
                  <a:pt x="100622" y="41926"/>
                </a:lnTo>
                <a:lnTo>
                  <a:pt x="100622" y="25155"/>
                </a:lnTo>
                <a:lnTo>
                  <a:pt x="83851" y="25155"/>
                </a:lnTo>
                <a:close/>
                <a:moveTo>
                  <a:pt x="79659" y="8385"/>
                </a:moveTo>
                <a:lnTo>
                  <a:pt x="104814" y="8385"/>
                </a:lnTo>
                <a:cubicBezTo>
                  <a:pt x="111758" y="8385"/>
                  <a:pt x="117392" y="14019"/>
                  <a:pt x="117392" y="20963"/>
                </a:cubicBezTo>
                <a:lnTo>
                  <a:pt x="117392" y="46118"/>
                </a:lnTo>
                <a:cubicBezTo>
                  <a:pt x="117392" y="53062"/>
                  <a:pt x="111758" y="58696"/>
                  <a:pt x="104814" y="58696"/>
                </a:cubicBezTo>
                <a:lnTo>
                  <a:pt x="79659" y="58696"/>
                </a:lnTo>
                <a:cubicBezTo>
                  <a:pt x="72715" y="58696"/>
                  <a:pt x="67081" y="53062"/>
                  <a:pt x="67081" y="46118"/>
                </a:cubicBezTo>
                <a:lnTo>
                  <a:pt x="67081" y="20963"/>
                </a:lnTo>
                <a:cubicBezTo>
                  <a:pt x="67081" y="14019"/>
                  <a:pt x="72715" y="8385"/>
                  <a:pt x="79659" y="8385"/>
                </a:cubicBezTo>
                <a:close/>
                <a:moveTo>
                  <a:pt x="75466" y="92237"/>
                </a:moveTo>
                <a:cubicBezTo>
                  <a:pt x="70838" y="92237"/>
                  <a:pt x="67081" y="88479"/>
                  <a:pt x="67081" y="83851"/>
                </a:cubicBezTo>
                <a:cubicBezTo>
                  <a:pt x="67081" y="79224"/>
                  <a:pt x="70838" y="75466"/>
                  <a:pt x="75466" y="75466"/>
                </a:cubicBezTo>
                <a:cubicBezTo>
                  <a:pt x="80094" y="75466"/>
                  <a:pt x="83851" y="79224"/>
                  <a:pt x="83851" y="83851"/>
                </a:cubicBezTo>
                <a:cubicBezTo>
                  <a:pt x="83851" y="88479"/>
                  <a:pt x="80094" y="92237"/>
                  <a:pt x="75466" y="92237"/>
                </a:cubicBezTo>
                <a:close/>
                <a:moveTo>
                  <a:pt x="75466" y="109007"/>
                </a:moveTo>
                <a:cubicBezTo>
                  <a:pt x="80104" y="109007"/>
                  <a:pt x="83851" y="112754"/>
                  <a:pt x="83851" y="117392"/>
                </a:cubicBezTo>
                <a:cubicBezTo>
                  <a:pt x="83851" y="122030"/>
                  <a:pt x="80104" y="125777"/>
                  <a:pt x="75466" y="125777"/>
                </a:cubicBezTo>
                <a:cubicBezTo>
                  <a:pt x="70828" y="125777"/>
                  <a:pt x="67081" y="122030"/>
                  <a:pt x="67081" y="117392"/>
                </a:cubicBezTo>
                <a:cubicBezTo>
                  <a:pt x="67081" y="112754"/>
                  <a:pt x="70828" y="109007"/>
                  <a:pt x="75466" y="109007"/>
                </a:cubicBezTo>
                <a:close/>
                <a:moveTo>
                  <a:pt x="100622" y="117392"/>
                </a:moveTo>
                <a:cubicBezTo>
                  <a:pt x="100622" y="112754"/>
                  <a:pt x="104369" y="109007"/>
                  <a:pt x="109007" y="109007"/>
                </a:cubicBezTo>
                <a:cubicBezTo>
                  <a:pt x="113645" y="109007"/>
                  <a:pt x="117392" y="112754"/>
                  <a:pt x="117392" y="117392"/>
                </a:cubicBezTo>
                <a:cubicBezTo>
                  <a:pt x="117392" y="122030"/>
                  <a:pt x="113645" y="125777"/>
                  <a:pt x="109007" y="125777"/>
                </a:cubicBezTo>
                <a:cubicBezTo>
                  <a:pt x="104369" y="125777"/>
                  <a:pt x="100622" y="122030"/>
                  <a:pt x="100622" y="117392"/>
                </a:cubicBezTo>
                <a:close/>
                <a:moveTo>
                  <a:pt x="109007" y="92237"/>
                </a:moveTo>
                <a:cubicBezTo>
                  <a:pt x="104379" y="92237"/>
                  <a:pt x="100622" y="88479"/>
                  <a:pt x="100622" y="83851"/>
                </a:cubicBezTo>
                <a:cubicBezTo>
                  <a:pt x="100622" y="79224"/>
                  <a:pt x="104379" y="75466"/>
                  <a:pt x="109007" y="75466"/>
                </a:cubicBezTo>
                <a:cubicBezTo>
                  <a:pt x="113635" y="75466"/>
                  <a:pt x="117392" y="79224"/>
                  <a:pt x="117392" y="83851"/>
                </a:cubicBezTo>
                <a:cubicBezTo>
                  <a:pt x="117392" y="88479"/>
                  <a:pt x="113635" y="92237"/>
                  <a:pt x="109007" y="92237"/>
                </a:cubicBezTo>
                <a:close/>
                <a:moveTo>
                  <a:pt x="100622" y="100622"/>
                </a:moveTo>
                <a:cubicBezTo>
                  <a:pt x="100622" y="105250"/>
                  <a:pt x="96864" y="109007"/>
                  <a:pt x="92237" y="109007"/>
                </a:cubicBezTo>
                <a:cubicBezTo>
                  <a:pt x="87609" y="109007"/>
                  <a:pt x="83851" y="105250"/>
                  <a:pt x="83851" y="100622"/>
                </a:cubicBezTo>
                <a:cubicBezTo>
                  <a:pt x="83851" y="95994"/>
                  <a:pt x="87609" y="92237"/>
                  <a:pt x="92237" y="92237"/>
                </a:cubicBezTo>
                <a:cubicBezTo>
                  <a:pt x="96864" y="92237"/>
                  <a:pt x="100622" y="95994"/>
                  <a:pt x="100622" y="100622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18" name="Text 16"/>
          <p:cNvSpPr/>
          <p:nvPr/>
        </p:nvSpPr>
        <p:spPr>
          <a:xfrm>
            <a:off x="3450880" y="2850949"/>
            <a:ext cx="31863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QRIS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86960" y="3102503"/>
            <a:ext cx="134162" cy="134162"/>
          </a:xfrm>
          <a:custGeom>
            <a:avLst/>
            <a:gdLst/>
            <a:ahLst/>
            <a:cxnLst/>
            <a:rect l="l" t="t" r="r" b="b"/>
            <a:pathLst>
              <a:path w="134162" h="134162">
                <a:moveTo>
                  <a:pt x="0" y="33541"/>
                </a:moveTo>
                <a:cubicBezTo>
                  <a:pt x="0" y="24291"/>
                  <a:pt x="7520" y="16770"/>
                  <a:pt x="16770" y="16770"/>
                </a:cubicBezTo>
                <a:lnTo>
                  <a:pt x="117392" y="16770"/>
                </a:lnTo>
                <a:cubicBezTo>
                  <a:pt x="126642" y="16770"/>
                  <a:pt x="134162" y="24291"/>
                  <a:pt x="134162" y="33541"/>
                </a:cubicBezTo>
                <a:lnTo>
                  <a:pt x="134162" y="100622"/>
                </a:lnTo>
                <a:cubicBezTo>
                  <a:pt x="134162" y="109872"/>
                  <a:pt x="126642" y="117392"/>
                  <a:pt x="117392" y="117392"/>
                </a:cubicBezTo>
                <a:lnTo>
                  <a:pt x="16770" y="117392"/>
                </a:lnTo>
                <a:cubicBezTo>
                  <a:pt x="7520" y="117392"/>
                  <a:pt x="0" y="109872"/>
                  <a:pt x="0" y="100622"/>
                </a:cubicBezTo>
                <a:lnTo>
                  <a:pt x="0" y="33541"/>
                </a:lnTo>
                <a:close/>
                <a:moveTo>
                  <a:pt x="25155" y="81755"/>
                </a:moveTo>
                <a:cubicBezTo>
                  <a:pt x="25155" y="85240"/>
                  <a:pt x="27959" y="88044"/>
                  <a:pt x="31444" y="88044"/>
                </a:cubicBezTo>
                <a:lnTo>
                  <a:pt x="69177" y="88044"/>
                </a:lnTo>
                <a:cubicBezTo>
                  <a:pt x="72663" y="88044"/>
                  <a:pt x="75466" y="85240"/>
                  <a:pt x="75466" y="81755"/>
                </a:cubicBezTo>
                <a:cubicBezTo>
                  <a:pt x="75466" y="78270"/>
                  <a:pt x="72663" y="75466"/>
                  <a:pt x="69177" y="75466"/>
                </a:cubicBezTo>
                <a:lnTo>
                  <a:pt x="31444" y="75466"/>
                </a:lnTo>
                <a:cubicBezTo>
                  <a:pt x="27959" y="75466"/>
                  <a:pt x="25155" y="78270"/>
                  <a:pt x="25155" y="81755"/>
                </a:cubicBezTo>
                <a:close/>
                <a:moveTo>
                  <a:pt x="31444" y="46118"/>
                </a:moveTo>
                <a:cubicBezTo>
                  <a:pt x="27959" y="46118"/>
                  <a:pt x="25155" y="48922"/>
                  <a:pt x="25155" y="52407"/>
                </a:cubicBezTo>
                <a:cubicBezTo>
                  <a:pt x="25155" y="55892"/>
                  <a:pt x="27959" y="58696"/>
                  <a:pt x="31444" y="58696"/>
                </a:cubicBezTo>
                <a:lnTo>
                  <a:pt x="102718" y="58696"/>
                </a:lnTo>
                <a:cubicBezTo>
                  <a:pt x="106203" y="58696"/>
                  <a:pt x="109007" y="55892"/>
                  <a:pt x="109007" y="52407"/>
                </a:cubicBezTo>
                <a:cubicBezTo>
                  <a:pt x="109007" y="48922"/>
                  <a:pt x="106203" y="46118"/>
                  <a:pt x="102718" y="46118"/>
                </a:cubicBezTo>
                <a:lnTo>
                  <a:pt x="31444" y="46118"/>
                </a:ln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20" name="Text 18"/>
          <p:cNvSpPr/>
          <p:nvPr/>
        </p:nvSpPr>
        <p:spPr>
          <a:xfrm>
            <a:off x="804974" y="3085733"/>
            <a:ext cx="494724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PayLater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232866" y="3102503"/>
            <a:ext cx="134162" cy="134162"/>
          </a:xfrm>
          <a:custGeom>
            <a:avLst/>
            <a:gdLst/>
            <a:ahLst/>
            <a:cxnLst/>
            <a:rect l="l" t="t" r="r" b="b"/>
            <a:pathLst>
              <a:path w="134162" h="134162">
                <a:moveTo>
                  <a:pt x="8044" y="18945"/>
                </a:moveTo>
                <a:cubicBezTo>
                  <a:pt x="9853" y="12683"/>
                  <a:pt x="15591" y="8385"/>
                  <a:pt x="22116" y="8385"/>
                </a:cubicBezTo>
                <a:lnTo>
                  <a:pt x="112256" y="8385"/>
                </a:lnTo>
                <a:cubicBezTo>
                  <a:pt x="118781" y="8385"/>
                  <a:pt x="124519" y="12683"/>
                  <a:pt x="126354" y="18945"/>
                </a:cubicBezTo>
                <a:lnTo>
                  <a:pt x="132485" y="39960"/>
                </a:lnTo>
                <a:cubicBezTo>
                  <a:pt x="135839" y="51411"/>
                  <a:pt x="127218" y="62889"/>
                  <a:pt x="115296" y="62889"/>
                </a:cubicBezTo>
                <a:cubicBezTo>
                  <a:pt x="108404" y="62889"/>
                  <a:pt x="102351" y="58984"/>
                  <a:pt x="99364" y="53167"/>
                </a:cubicBezTo>
                <a:cubicBezTo>
                  <a:pt x="96324" y="58906"/>
                  <a:pt x="90298" y="62889"/>
                  <a:pt x="83275" y="62889"/>
                </a:cubicBezTo>
                <a:cubicBezTo>
                  <a:pt x="76305" y="62889"/>
                  <a:pt x="70252" y="58958"/>
                  <a:pt x="67212" y="53193"/>
                </a:cubicBezTo>
                <a:cubicBezTo>
                  <a:pt x="64173" y="58958"/>
                  <a:pt x="58120" y="62889"/>
                  <a:pt x="51149" y="62889"/>
                </a:cubicBezTo>
                <a:cubicBezTo>
                  <a:pt x="44127" y="62889"/>
                  <a:pt x="38100" y="58932"/>
                  <a:pt x="35060" y="53167"/>
                </a:cubicBezTo>
                <a:cubicBezTo>
                  <a:pt x="32073" y="58958"/>
                  <a:pt x="26020" y="62889"/>
                  <a:pt x="19129" y="62889"/>
                </a:cubicBezTo>
                <a:cubicBezTo>
                  <a:pt x="7180" y="62889"/>
                  <a:pt x="-1415" y="51438"/>
                  <a:pt x="1939" y="39960"/>
                </a:cubicBezTo>
                <a:lnTo>
                  <a:pt x="8044" y="18945"/>
                </a:lnTo>
                <a:close/>
                <a:moveTo>
                  <a:pt x="25260" y="92237"/>
                </a:moveTo>
                <a:lnTo>
                  <a:pt x="109112" y="92237"/>
                </a:lnTo>
                <a:lnTo>
                  <a:pt x="109112" y="74837"/>
                </a:lnTo>
                <a:cubicBezTo>
                  <a:pt x="111103" y="75257"/>
                  <a:pt x="113173" y="75466"/>
                  <a:pt x="115270" y="75466"/>
                </a:cubicBezTo>
                <a:cubicBezTo>
                  <a:pt x="119017" y="75466"/>
                  <a:pt x="122607" y="74785"/>
                  <a:pt x="125882" y="73580"/>
                </a:cubicBezTo>
                <a:lnTo>
                  <a:pt x="125882" y="113199"/>
                </a:lnTo>
                <a:cubicBezTo>
                  <a:pt x="125882" y="120143"/>
                  <a:pt x="120248" y="125777"/>
                  <a:pt x="113304" y="125777"/>
                </a:cubicBezTo>
                <a:lnTo>
                  <a:pt x="21068" y="125777"/>
                </a:lnTo>
                <a:cubicBezTo>
                  <a:pt x="14124" y="125777"/>
                  <a:pt x="8490" y="120143"/>
                  <a:pt x="8490" y="113199"/>
                </a:cubicBezTo>
                <a:lnTo>
                  <a:pt x="8490" y="73580"/>
                </a:lnTo>
                <a:cubicBezTo>
                  <a:pt x="11765" y="74785"/>
                  <a:pt x="15329" y="75466"/>
                  <a:pt x="19102" y="75466"/>
                </a:cubicBezTo>
                <a:cubicBezTo>
                  <a:pt x="21225" y="75466"/>
                  <a:pt x="23269" y="75257"/>
                  <a:pt x="25260" y="74837"/>
                </a:cubicBezTo>
                <a:lnTo>
                  <a:pt x="25260" y="92237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22" name="Text 20"/>
          <p:cNvSpPr/>
          <p:nvPr/>
        </p:nvSpPr>
        <p:spPr>
          <a:xfrm>
            <a:off x="3450880" y="3085733"/>
            <a:ext cx="87205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Retail (Alfamart)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35406" y="3588842"/>
            <a:ext cx="5693513" cy="2549084"/>
          </a:xfrm>
          <a:custGeom>
            <a:avLst/>
            <a:gdLst/>
            <a:ahLst/>
            <a:cxnLst/>
            <a:rect l="l" t="t" r="r" b="b"/>
            <a:pathLst>
              <a:path w="5693513" h="2549084">
                <a:moveTo>
                  <a:pt x="100612" y="0"/>
                </a:moveTo>
                <a:lnTo>
                  <a:pt x="5592901" y="0"/>
                </a:lnTo>
                <a:cubicBezTo>
                  <a:pt x="5648467" y="0"/>
                  <a:pt x="5693513" y="45046"/>
                  <a:pt x="5693513" y="100612"/>
                </a:cubicBezTo>
                <a:lnTo>
                  <a:pt x="5693513" y="2448472"/>
                </a:lnTo>
                <a:cubicBezTo>
                  <a:pt x="5693513" y="2504038"/>
                  <a:pt x="5648467" y="2549084"/>
                  <a:pt x="5592901" y="2549084"/>
                </a:cubicBezTo>
                <a:lnTo>
                  <a:pt x="100612" y="2549084"/>
                </a:lnTo>
                <a:cubicBezTo>
                  <a:pt x="45046" y="2549084"/>
                  <a:pt x="0" y="2504038"/>
                  <a:pt x="0" y="2448472"/>
                </a:cubicBezTo>
                <a:lnTo>
                  <a:pt x="0" y="100612"/>
                </a:lnTo>
                <a:cubicBezTo>
                  <a:pt x="0" y="45083"/>
                  <a:pt x="45083" y="0"/>
                  <a:pt x="100612" y="0"/>
                </a:cubicBezTo>
                <a:close/>
              </a:path>
            </a:pathLst>
          </a:custGeom>
          <a:gradFill rotWithShape="1" flip="none">
            <a:gsLst>
              <a:gs pos="0">
                <a:srgbClr val="E76F51"/>
              </a:gs>
              <a:gs pos="100000">
                <a:srgbClr val="E76F51">
                  <a:alpha val="80000"/>
                </a:srgbClr>
              </a:gs>
            </a:gsLst>
            <a:lin ang="2700000" scaled="1"/>
          </a:gradFill>
          <a:ln/>
          <a:effectLst>
            <a:outerShdw sx="100000" sy="100000" kx="0" ky="0" algn="bl" rotWithShape="0" blurRad="125777" dist="83851" dir="5400000">
              <a:srgbClr val="000000">
                <a:alpha val="10196"/>
              </a:srgbClr>
            </a:outerShdw>
          </a:effectLst>
        </p:spPr>
      </p:sp>
      <p:sp>
        <p:nvSpPr>
          <p:cNvPr id="24" name="Text 22"/>
          <p:cNvSpPr/>
          <p:nvPr/>
        </p:nvSpPr>
        <p:spPr>
          <a:xfrm>
            <a:off x="469568" y="3723004"/>
            <a:ext cx="5500655" cy="2347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8" b="1" dirty="0">
                <a:solidFill>
                  <a:srgbClr val="D4A373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Payment Gateway Populer di Indonesia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69568" y="4058410"/>
            <a:ext cx="5425188" cy="603730"/>
          </a:xfrm>
          <a:custGeom>
            <a:avLst/>
            <a:gdLst/>
            <a:ahLst/>
            <a:cxnLst/>
            <a:rect l="l" t="t" r="r" b="b"/>
            <a:pathLst>
              <a:path w="5425188" h="603730">
                <a:moveTo>
                  <a:pt x="67080" y="0"/>
                </a:moveTo>
                <a:lnTo>
                  <a:pt x="5358108" y="0"/>
                </a:lnTo>
                <a:cubicBezTo>
                  <a:pt x="5395155" y="0"/>
                  <a:pt x="5425188" y="30033"/>
                  <a:pt x="5425188" y="67080"/>
                </a:cubicBezTo>
                <a:lnTo>
                  <a:pt x="5425188" y="536650"/>
                </a:lnTo>
                <a:cubicBezTo>
                  <a:pt x="5425188" y="573697"/>
                  <a:pt x="5395155" y="603730"/>
                  <a:pt x="5358108" y="603730"/>
                </a:cubicBezTo>
                <a:lnTo>
                  <a:pt x="67080" y="603730"/>
                </a:lnTo>
                <a:cubicBezTo>
                  <a:pt x="30033" y="603730"/>
                  <a:pt x="0" y="573697"/>
                  <a:pt x="0" y="536650"/>
                </a:cubicBezTo>
                <a:lnTo>
                  <a:pt x="0" y="67080"/>
                </a:lnTo>
                <a:cubicBezTo>
                  <a:pt x="0" y="30033"/>
                  <a:pt x="30033" y="0"/>
                  <a:pt x="6708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570190" y="4159032"/>
            <a:ext cx="578575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Midtrans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025584" y="4175802"/>
            <a:ext cx="830129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H+3 settlement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70190" y="4393816"/>
            <a:ext cx="5282641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Dokumentasi lengkap, plugin ready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69568" y="4729221"/>
            <a:ext cx="5425188" cy="603730"/>
          </a:xfrm>
          <a:custGeom>
            <a:avLst/>
            <a:gdLst/>
            <a:ahLst/>
            <a:cxnLst/>
            <a:rect l="l" t="t" r="r" b="b"/>
            <a:pathLst>
              <a:path w="5425188" h="603730">
                <a:moveTo>
                  <a:pt x="67080" y="0"/>
                </a:moveTo>
                <a:lnTo>
                  <a:pt x="5358108" y="0"/>
                </a:lnTo>
                <a:cubicBezTo>
                  <a:pt x="5395155" y="0"/>
                  <a:pt x="5425188" y="30033"/>
                  <a:pt x="5425188" y="67080"/>
                </a:cubicBezTo>
                <a:lnTo>
                  <a:pt x="5425188" y="536650"/>
                </a:lnTo>
                <a:cubicBezTo>
                  <a:pt x="5425188" y="573697"/>
                  <a:pt x="5395155" y="603730"/>
                  <a:pt x="5358108" y="603730"/>
                </a:cubicBezTo>
                <a:lnTo>
                  <a:pt x="67080" y="603730"/>
                </a:lnTo>
                <a:cubicBezTo>
                  <a:pt x="30033" y="603730"/>
                  <a:pt x="0" y="573697"/>
                  <a:pt x="0" y="536650"/>
                </a:cubicBezTo>
                <a:lnTo>
                  <a:pt x="0" y="67080"/>
                </a:lnTo>
                <a:cubicBezTo>
                  <a:pt x="0" y="30033"/>
                  <a:pt x="30033" y="0"/>
                  <a:pt x="6708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570190" y="4829843"/>
            <a:ext cx="444413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Xendit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917887" y="4846613"/>
            <a:ext cx="939136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H+2-7 settlement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70190" y="5064627"/>
            <a:ext cx="5282641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modern, multi-country support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69568" y="5400033"/>
            <a:ext cx="5425188" cy="603730"/>
          </a:xfrm>
          <a:custGeom>
            <a:avLst/>
            <a:gdLst/>
            <a:ahLst/>
            <a:cxnLst/>
            <a:rect l="l" t="t" r="r" b="b"/>
            <a:pathLst>
              <a:path w="5425188" h="603730">
                <a:moveTo>
                  <a:pt x="67080" y="0"/>
                </a:moveTo>
                <a:lnTo>
                  <a:pt x="5358108" y="0"/>
                </a:lnTo>
                <a:cubicBezTo>
                  <a:pt x="5395155" y="0"/>
                  <a:pt x="5425188" y="30033"/>
                  <a:pt x="5425188" y="67080"/>
                </a:cubicBezTo>
                <a:lnTo>
                  <a:pt x="5425188" y="536650"/>
                </a:lnTo>
                <a:cubicBezTo>
                  <a:pt x="5425188" y="573697"/>
                  <a:pt x="5395155" y="603730"/>
                  <a:pt x="5358108" y="603730"/>
                </a:cubicBezTo>
                <a:lnTo>
                  <a:pt x="67080" y="603730"/>
                </a:lnTo>
                <a:cubicBezTo>
                  <a:pt x="30033" y="603730"/>
                  <a:pt x="0" y="573697"/>
                  <a:pt x="0" y="536650"/>
                </a:cubicBezTo>
                <a:lnTo>
                  <a:pt x="0" y="67080"/>
                </a:lnTo>
                <a:cubicBezTo>
                  <a:pt x="0" y="30033"/>
                  <a:pt x="30033" y="0"/>
                  <a:pt x="6708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570190" y="5500655"/>
            <a:ext cx="444413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Duitku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892339" y="5517425"/>
            <a:ext cx="964292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H+0-3 settlement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70190" y="5735439"/>
            <a:ext cx="5282641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Lokal, support QRIS &amp; PayLater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63998" y="1224231"/>
            <a:ext cx="5693513" cy="2934801"/>
          </a:xfrm>
          <a:custGeom>
            <a:avLst/>
            <a:gdLst/>
            <a:ahLst/>
            <a:cxnLst/>
            <a:rect l="l" t="t" r="r" b="b"/>
            <a:pathLst>
              <a:path w="5693513" h="2934801">
                <a:moveTo>
                  <a:pt x="33541" y="0"/>
                </a:moveTo>
                <a:lnTo>
                  <a:pt x="5659972" y="0"/>
                </a:lnTo>
                <a:cubicBezTo>
                  <a:pt x="5678496" y="0"/>
                  <a:pt x="5693513" y="15017"/>
                  <a:pt x="5693513" y="33541"/>
                </a:cubicBezTo>
                <a:lnTo>
                  <a:pt x="5693513" y="2834166"/>
                </a:lnTo>
                <a:cubicBezTo>
                  <a:pt x="5693513" y="2889745"/>
                  <a:pt x="5648458" y="2934801"/>
                  <a:pt x="5592879" y="2934801"/>
                </a:cubicBezTo>
                <a:lnTo>
                  <a:pt x="100634" y="2934801"/>
                </a:lnTo>
                <a:cubicBezTo>
                  <a:pt x="45056" y="2934801"/>
                  <a:pt x="0" y="2889745"/>
                  <a:pt x="0" y="2834166"/>
                </a:cubicBezTo>
                <a:lnTo>
                  <a:pt x="0" y="33541"/>
                </a:lnTo>
                <a:cubicBezTo>
                  <a:pt x="0" y="15029"/>
                  <a:pt x="15029" y="0"/>
                  <a:pt x="335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0311" dist="33541" dir="5400000">
              <a:srgbClr val="000000">
                <a:alpha val="10196"/>
              </a:srgbClr>
            </a:outerShdw>
          </a:effectLst>
        </p:spPr>
      </p:sp>
      <p:sp>
        <p:nvSpPr>
          <p:cNvPr id="38" name="Shape 36"/>
          <p:cNvSpPr/>
          <p:nvPr/>
        </p:nvSpPr>
        <p:spPr>
          <a:xfrm>
            <a:off x="6163998" y="1224231"/>
            <a:ext cx="5693513" cy="33541"/>
          </a:xfrm>
          <a:custGeom>
            <a:avLst/>
            <a:gdLst/>
            <a:ahLst/>
            <a:cxnLst/>
            <a:rect l="l" t="t" r="r" b="b"/>
            <a:pathLst>
              <a:path w="5693513" h="33541">
                <a:moveTo>
                  <a:pt x="33541" y="0"/>
                </a:moveTo>
                <a:lnTo>
                  <a:pt x="5659972" y="0"/>
                </a:lnTo>
                <a:cubicBezTo>
                  <a:pt x="5678496" y="0"/>
                  <a:pt x="5693513" y="15017"/>
                  <a:pt x="5693513" y="33541"/>
                </a:cubicBezTo>
                <a:lnTo>
                  <a:pt x="5693513" y="33541"/>
                </a:lnTo>
                <a:lnTo>
                  <a:pt x="0" y="33541"/>
                </a:lnTo>
                <a:lnTo>
                  <a:pt x="0" y="33541"/>
                </a:lnTo>
                <a:cubicBezTo>
                  <a:pt x="0" y="15029"/>
                  <a:pt x="15029" y="0"/>
                  <a:pt x="33541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9" name="Text 37"/>
          <p:cNvSpPr/>
          <p:nvPr/>
        </p:nvSpPr>
        <p:spPr>
          <a:xfrm>
            <a:off x="6298161" y="1375164"/>
            <a:ext cx="5509040" cy="2347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1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Cara Kerja Integrasi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298161" y="1710569"/>
            <a:ext cx="268325" cy="268325"/>
          </a:xfrm>
          <a:custGeom>
            <a:avLst/>
            <a:gdLst/>
            <a:ahLst/>
            <a:cxnLst/>
            <a:rect l="l" t="t" r="r" b="b"/>
            <a:pathLst>
              <a:path w="268325" h="268325">
                <a:moveTo>
                  <a:pt x="134162" y="0"/>
                </a:moveTo>
                <a:lnTo>
                  <a:pt x="134162" y="0"/>
                </a:lnTo>
                <a:cubicBezTo>
                  <a:pt x="208209" y="0"/>
                  <a:pt x="268325" y="60116"/>
                  <a:pt x="268325" y="134162"/>
                </a:cubicBezTo>
                <a:lnTo>
                  <a:pt x="268325" y="134162"/>
                </a:lnTo>
                <a:cubicBezTo>
                  <a:pt x="268325" y="208209"/>
                  <a:pt x="208209" y="268325"/>
                  <a:pt x="134162" y="268325"/>
                </a:cubicBezTo>
                <a:lnTo>
                  <a:pt x="134162" y="268325"/>
                </a:lnTo>
                <a:cubicBezTo>
                  <a:pt x="60116" y="268325"/>
                  <a:pt x="0" y="208209"/>
                  <a:pt x="0" y="134162"/>
                </a:cubicBezTo>
                <a:lnTo>
                  <a:pt x="0" y="134162"/>
                </a:lnTo>
                <a:cubicBezTo>
                  <a:pt x="0" y="60116"/>
                  <a:pt x="60116" y="0"/>
                  <a:pt x="134162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41" name="Text 39"/>
          <p:cNvSpPr/>
          <p:nvPr/>
        </p:nvSpPr>
        <p:spPr>
          <a:xfrm>
            <a:off x="6268813" y="1710569"/>
            <a:ext cx="327021" cy="268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667107" y="1710569"/>
            <a:ext cx="5056242" cy="301865"/>
          </a:xfrm>
          <a:custGeom>
            <a:avLst/>
            <a:gdLst/>
            <a:ahLst/>
            <a:cxnLst/>
            <a:rect l="l" t="t" r="r" b="b"/>
            <a:pathLst>
              <a:path w="5056242" h="301865">
                <a:moveTo>
                  <a:pt x="67080" y="0"/>
                </a:moveTo>
                <a:lnTo>
                  <a:pt x="4989162" y="0"/>
                </a:lnTo>
                <a:cubicBezTo>
                  <a:pt x="5026209" y="0"/>
                  <a:pt x="5056242" y="30033"/>
                  <a:pt x="5056242" y="67080"/>
                </a:cubicBezTo>
                <a:lnTo>
                  <a:pt x="5056242" y="234785"/>
                </a:lnTo>
                <a:cubicBezTo>
                  <a:pt x="5056242" y="271832"/>
                  <a:pt x="5026209" y="301865"/>
                  <a:pt x="4989162" y="301865"/>
                </a:cubicBezTo>
                <a:lnTo>
                  <a:pt x="67080" y="301865"/>
                </a:lnTo>
                <a:cubicBezTo>
                  <a:pt x="30033" y="301865"/>
                  <a:pt x="0" y="271832"/>
                  <a:pt x="0" y="234785"/>
                </a:cubicBezTo>
                <a:lnTo>
                  <a:pt x="0" y="67080"/>
                </a:lnTo>
                <a:cubicBezTo>
                  <a:pt x="0" y="30033"/>
                  <a:pt x="30033" y="0"/>
                  <a:pt x="6708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6734188" y="1777651"/>
            <a:ext cx="4980776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Register</a:t>
            </a:r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akun merchant di payment gateway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298161" y="2079516"/>
            <a:ext cx="268325" cy="268325"/>
          </a:xfrm>
          <a:custGeom>
            <a:avLst/>
            <a:gdLst/>
            <a:ahLst/>
            <a:cxnLst/>
            <a:rect l="l" t="t" r="r" b="b"/>
            <a:pathLst>
              <a:path w="268325" h="268325">
                <a:moveTo>
                  <a:pt x="134162" y="0"/>
                </a:moveTo>
                <a:lnTo>
                  <a:pt x="134162" y="0"/>
                </a:lnTo>
                <a:cubicBezTo>
                  <a:pt x="208209" y="0"/>
                  <a:pt x="268325" y="60116"/>
                  <a:pt x="268325" y="134162"/>
                </a:cubicBezTo>
                <a:lnTo>
                  <a:pt x="268325" y="134162"/>
                </a:lnTo>
                <a:cubicBezTo>
                  <a:pt x="268325" y="208209"/>
                  <a:pt x="208209" y="268325"/>
                  <a:pt x="134162" y="268325"/>
                </a:cubicBezTo>
                <a:lnTo>
                  <a:pt x="134162" y="268325"/>
                </a:lnTo>
                <a:cubicBezTo>
                  <a:pt x="60116" y="268325"/>
                  <a:pt x="0" y="208209"/>
                  <a:pt x="0" y="134162"/>
                </a:cubicBezTo>
                <a:lnTo>
                  <a:pt x="0" y="134162"/>
                </a:lnTo>
                <a:cubicBezTo>
                  <a:pt x="0" y="60116"/>
                  <a:pt x="60116" y="0"/>
                  <a:pt x="134162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45" name="Text 43"/>
          <p:cNvSpPr/>
          <p:nvPr/>
        </p:nvSpPr>
        <p:spPr>
          <a:xfrm>
            <a:off x="6268813" y="2079516"/>
            <a:ext cx="327021" cy="268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667107" y="2079516"/>
            <a:ext cx="5056242" cy="301865"/>
          </a:xfrm>
          <a:custGeom>
            <a:avLst/>
            <a:gdLst/>
            <a:ahLst/>
            <a:cxnLst/>
            <a:rect l="l" t="t" r="r" b="b"/>
            <a:pathLst>
              <a:path w="5056242" h="301865">
                <a:moveTo>
                  <a:pt x="67080" y="0"/>
                </a:moveTo>
                <a:lnTo>
                  <a:pt x="4989162" y="0"/>
                </a:lnTo>
                <a:cubicBezTo>
                  <a:pt x="5026209" y="0"/>
                  <a:pt x="5056242" y="30033"/>
                  <a:pt x="5056242" y="67080"/>
                </a:cubicBezTo>
                <a:lnTo>
                  <a:pt x="5056242" y="234785"/>
                </a:lnTo>
                <a:cubicBezTo>
                  <a:pt x="5056242" y="271832"/>
                  <a:pt x="5026209" y="301865"/>
                  <a:pt x="4989162" y="301865"/>
                </a:cubicBezTo>
                <a:lnTo>
                  <a:pt x="67080" y="301865"/>
                </a:lnTo>
                <a:cubicBezTo>
                  <a:pt x="30033" y="301865"/>
                  <a:pt x="0" y="271832"/>
                  <a:pt x="0" y="234785"/>
                </a:cubicBezTo>
                <a:lnTo>
                  <a:pt x="0" y="67080"/>
                </a:lnTo>
                <a:cubicBezTo>
                  <a:pt x="0" y="30033"/>
                  <a:pt x="30033" y="0"/>
                  <a:pt x="67080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6734188" y="2146597"/>
            <a:ext cx="4980776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Integrasi API</a:t>
            </a:r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ke website (server-to-server)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298161" y="2448462"/>
            <a:ext cx="268325" cy="268325"/>
          </a:xfrm>
          <a:custGeom>
            <a:avLst/>
            <a:gdLst/>
            <a:ahLst/>
            <a:cxnLst/>
            <a:rect l="l" t="t" r="r" b="b"/>
            <a:pathLst>
              <a:path w="268325" h="268325">
                <a:moveTo>
                  <a:pt x="134162" y="0"/>
                </a:moveTo>
                <a:lnTo>
                  <a:pt x="134162" y="0"/>
                </a:lnTo>
                <a:cubicBezTo>
                  <a:pt x="208209" y="0"/>
                  <a:pt x="268325" y="60116"/>
                  <a:pt x="268325" y="134162"/>
                </a:cubicBezTo>
                <a:lnTo>
                  <a:pt x="268325" y="134162"/>
                </a:lnTo>
                <a:cubicBezTo>
                  <a:pt x="268325" y="208209"/>
                  <a:pt x="208209" y="268325"/>
                  <a:pt x="134162" y="268325"/>
                </a:cubicBezTo>
                <a:lnTo>
                  <a:pt x="134162" y="268325"/>
                </a:lnTo>
                <a:cubicBezTo>
                  <a:pt x="60116" y="268325"/>
                  <a:pt x="0" y="208209"/>
                  <a:pt x="0" y="134162"/>
                </a:cubicBezTo>
                <a:lnTo>
                  <a:pt x="0" y="134162"/>
                </a:lnTo>
                <a:cubicBezTo>
                  <a:pt x="0" y="60116"/>
                  <a:pt x="60116" y="0"/>
                  <a:pt x="134162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9" name="Text 47"/>
          <p:cNvSpPr/>
          <p:nvPr/>
        </p:nvSpPr>
        <p:spPr>
          <a:xfrm>
            <a:off x="6268813" y="2448462"/>
            <a:ext cx="327021" cy="268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667107" y="2448462"/>
            <a:ext cx="5056242" cy="301865"/>
          </a:xfrm>
          <a:custGeom>
            <a:avLst/>
            <a:gdLst/>
            <a:ahLst/>
            <a:cxnLst/>
            <a:rect l="l" t="t" r="r" b="b"/>
            <a:pathLst>
              <a:path w="5056242" h="301865">
                <a:moveTo>
                  <a:pt x="67080" y="0"/>
                </a:moveTo>
                <a:lnTo>
                  <a:pt x="4989162" y="0"/>
                </a:lnTo>
                <a:cubicBezTo>
                  <a:pt x="5026209" y="0"/>
                  <a:pt x="5056242" y="30033"/>
                  <a:pt x="5056242" y="67080"/>
                </a:cubicBezTo>
                <a:lnTo>
                  <a:pt x="5056242" y="234785"/>
                </a:lnTo>
                <a:cubicBezTo>
                  <a:pt x="5056242" y="271832"/>
                  <a:pt x="5026209" y="301865"/>
                  <a:pt x="4989162" y="301865"/>
                </a:cubicBezTo>
                <a:lnTo>
                  <a:pt x="67080" y="301865"/>
                </a:lnTo>
                <a:cubicBezTo>
                  <a:pt x="30033" y="301865"/>
                  <a:pt x="0" y="271832"/>
                  <a:pt x="0" y="234785"/>
                </a:cubicBezTo>
                <a:lnTo>
                  <a:pt x="0" y="67080"/>
                </a:lnTo>
                <a:cubicBezTo>
                  <a:pt x="0" y="30033"/>
                  <a:pt x="30033" y="0"/>
                  <a:pt x="67080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6734188" y="2515543"/>
            <a:ext cx="4980776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</a:t>
            </a:r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dengan sandbox environment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298161" y="2817409"/>
            <a:ext cx="268325" cy="268325"/>
          </a:xfrm>
          <a:custGeom>
            <a:avLst/>
            <a:gdLst/>
            <a:ahLst/>
            <a:cxnLst/>
            <a:rect l="l" t="t" r="r" b="b"/>
            <a:pathLst>
              <a:path w="268325" h="268325">
                <a:moveTo>
                  <a:pt x="134162" y="0"/>
                </a:moveTo>
                <a:lnTo>
                  <a:pt x="134162" y="0"/>
                </a:lnTo>
                <a:cubicBezTo>
                  <a:pt x="208209" y="0"/>
                  <a:pt x="268325" y="60116"/>
                  <a:pt x="268325" y="134162"/>
                </a:cubicBezTo>
                <a:lnTo>
                  <a:pt x="268325" y="134162"/>
                </a:lnTo>
                <a:cubicBezTo>
                  <a:pt x="268325" y="208209"/>
                  <a:pt x="208209" y="268325"/>
                  <a:pt x="134162" y="268325"/>
                </a:cubicBezTo>
                <a:lnTo>
                  <a:pt x="134162" y="268325"/>
                </a:lnTo>
                <a:cubicBezTo>
                  <a:pt x="60116" y="268325"/>
                  <a:pt x="0" y="208209"/>
                  <a:pt x="0" y="134162"/>
                </a:cubicBezTo>
                <a:lnTo>
                  <a:pt x="0" y="134162"/>
                </a:lnTo>
                <a:cubicBezTo>
                  <a:pt x="0" y="60116"/>
                  <a:pt x="60116" y="0"/>
                  <a:pt x="134162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53" name="Text 51"/>
          <p:cNvSpPr/>
          <p:nvPr/>
        </p:nvSpPr>
        <p:spPr>
          <a:xfrm>
            <a:off x="6268813" y="2817409"/>
            <a:ext cx="327021" cy="268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4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667107" y="2817409"/>
            <a:ext cx="5056242" cy="301865"/>
          </a:xfrm>
          <a:custGeom>
            <a:avLst/>
            <a:gdLst/>
            <a:ahLst/>
            <a:cxnLst/>
            <a:rect l="l" t="t" r="r" b="b"/>
            <a:pathLst>
              <a:path w="5056242" h="301865">
                <a:moveTo>
                  <a:pt x="67080" y="0"/>
                </a:moveTo>
                <a:lnTo>
                  <a:pt x="4989162" y="0"/>
                </a:lnTo>
                <a:cubicBezTo>
                  <a:pt x="5026209" y="0"/>
                  <a:pt x="5056242" y="30033"/>
                  <a:pt x="5056242" y="67080"/>
                </a:cubicBezTo>
                <a:lnTo>
                  <a:pt x="5056242" y="234785"/>
                </a:lnTo>
                <a:cubicBezTo>
                  <a:pt x="5056242" y="271832"/>
                  <a:pt x="5026209" y="301865"/>
                  <a:pt x="4989162" y="301865"/>
                </a:cubicBezTo>
                <a:lnTo>
                  <a:pt x="67080" y="301865"/>
                </a:lnTo>
                <a:cubicBezTo>
                  <a:pt x="30033" y="301865"/>
                  <a:pt x="0" y="271832"/>
                  <a:pt x="0" y="234785"/>
                </a:cubicBezTo>
                <a:lnTo>
                  <a:pt x="0" y="67080"/>
                </a:lnTo>
                <a:cubicBezTo>
                  <a:pt x="0" y="30033"/>
                  <a:pt x="30033" y="0"/>
                  <a:pt x="6708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55" name="Text 53"/>
          <p:cNvSpPr/>
          <p:nvPr/>
        </p:nvSpPr>
        <p:spPr>
          <a:xfrm>
            <a:off x="6734188" y="2884490"/>
            <a:ext cx="4980776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 Live</a:t>
            </a:r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dengan production credentials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298161" y="3219895"/>
            <a:ext cx="5425188" cy="368946"/>
          </a:xfrm>
          <a:custGeom>
            <a:avLst/>
            <a:gdLst/>
            <a:ahLst/>
            <a:cxnLst/>
            <a:rect l="l" t="t" r="r" b="b"/>
            <a:pathLst>
              <a:path w="5425188" h="368946">
                <a:moveTo>
                  <a:pt x="67082" y="0"/>
                </a:moveTo>
                <a:lnTo>
                  <a:pt x="5358107" y="0"/>
                </a:lnTo>
                <a:cubicBezTo>
                  <a:pt x="5395155" y="0"/>
                  <a:pt x="5425188" y="30034"/>
                  <a:pt x="5425188" y="67082"/>
                </a:cubicBezTo>
                <a:lnTo>
                  <a:pt x="5425188" y="301865"/>
                </a:lnTo>
                <a:cubicBezTo>
                  <a:pt x="5425188" y="338913"/>
                  <a:pt x="5395155" y="368946"/>
                  <a:pt x="5358107" y="368946"/>
                </a:cubicBezTo>
                <a:lnTo>
                  <a:pt x="67082" y="368946"/>
                </a:lnTo>
                <a:cubicBezTo>
                  <a:pt x="30058" y="368946"/>
                  <a:pt x="0" y="338888"/>
                  <a:pt x="0" y="301865"/>
                </a:cubicBezTo>
                <a:lnTo>
                  <a:pt x="0" y="67082"/>
                </a:lnTo>
                <a:cubicBezTo>
                  <a:pt x="0" y="30058"/>
                  <a:pt x="30058" y="0"/>
                  <a:pt x="67082" y="0"/>
                </a:cubicBezTo>
                <a:close/>
              </a:path>
            </a:pathLst>
          </a:custGeom>
          <a:solidFill>
            <a:srgbClr val="D4A373">
              <a:alpha val="1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6408216" y="3345673"/>
            <a:ext cx="132066" cy="117392"/>
          </a:xfrm>
          <a:custGeom>
            <a:avLst/>
            <a:gdLst/>
            <a:ahLst/>
            <a:cxnLst/>
            <a:rect l="l" t="t" r="r" b="b"/>
            <a:pathLst>
              <a:path w="132066" h="117392">
                <a:moveTo>
                  <a:pt x="82725" y="275"/>
                </a:moveTo>
                <a:cubicBezTo>
                  <a:pt x="78827" y="-848"/>
                  <a:pt x="74769" y="1422"/>
                  <a:pt x="73645" y="5319"/>
                </a:cubicBezTo>
                <a:lnTo>
                  <a:pt x="44297" y="108037"/>
                </a:lnTo>
                <a:cubicBezTo>
                  <a:pt x="43174" y="111935"/>
                  <a:pt x="45444" y="115993"/>
                  <a:pt x="49341" y="117117"/>
                </a:cubicBezTo>
                <a:cubicBezTo>
                  <a:pt x="53239" y="118240"/>
                  <a:pt x="57297" y="115970"/>
                  <a:pt x="58421" y="112073"/>
                </a:cubicBezTo>
                <a:lnTo>
                  <a:pt x="87769" y="9355"/>
                </a:lnTo>
                <a:cubicBezTo>
                  <a:pt x="88892" y="5457"/>
                  <a:pt x="86622" y="1399"/>
                  <a:pt x="82725" y="275"/>
                </a:cubicBezTo>
                <a:close/>
                <a:moveTo>
                  <a:pt x="97536" y="31480"/>
                </a:moveTo>
                <a:cubicBezTo>
                  <a:pt x="94670" y="34346"/>
                  <a:pt x="94670" y="39001"/>
                  <a:pt x="97536" y="41867"/>
                </a:cubicBezTo>
                <a:lnTo>
                  <a:pt x="114366" y="58696"/>
                </a:lnTo>
                <a:lnTo>
                  <a:pt x="97536" y="75525"/>
                </a:lnTo>
                <a:cubicBezTo>
                  <a:pt x="94670" y="78391"/>
                  <a:pt x="94670" y="83046"/>
                  <a:pt x="97536" y="85912"/>
                </a:cubicBezTo>
                <a:cubicBezTo>
                  <a:pt x="100402" y="88778"/>
                  <a:pt x="105057" y="88778"/>
                  <a:pt x="107923" y="85912"/>
                </a:cubicBezTo>
                <a:lnTo>
                  <a:pt x="129934" y="63901"/>
                </a:lnTo>
                <a:cubicBezTo>
                  <a:pt x="132800" y="61035"/>
                  <a:pt x="132800" y="56380"/>
                  <a:pt x="129934" y="53514"/>
                </a:cubicBezTo>
                <a:lnTo>
                  <a:pt x="107923" y="31503"/>
                </a:lnTo>
                <a:cubicBezTo>
                  <a:pt x="105057" y="28637"/>
                  <a:pt x="100402" y="28637"/>
                  <a:pt x="97536" y="31503"/>
                </a:cubicBezTo>
                <a:close/>
                <a:moveTo>
                  <a:pt x="34553" y="31480"/>
                </a:moveTo>
                <a:cubicBezTo>
                  <a:pt x="31687" y="28614"/>
                  <a:pt x="27032" y="28614"/>
                  <a:pt x="24166" y="31480"/>
                </a:cubicBezTo>
                <a:lnTo>
                  <a:pt x="2155" y="53491"/>
                </a:lnTo>
                <a:cubicBezTo>
                  <a:pt x="-711" y="56357"/>
                  <a:pt x="-711" y="61012"/>
                  <a:pt x="2155" y="63878"/>
                </a:cubicBezTo>
                <a:lnTo>
                  <a:pt x="24166" y="85889"/>
                </a:lnTo>
                <a:cubicBezTo>
                  <a:pt x="27032" y="88755"/>
                  <a:pt x="31687" y="88755"/>
                  <a:pt x="34553" y="85889"/>
                </a:cubicBezTo>
                <a:cubicBezTo>
                  <a:pt x="37419" y="83023"/>
                  <a:pt x="37419" y="78368"/>
                  <a:pt x="34553" y="75502"/>
                </a:cubicBezTo>
                <a:lnTo>
                  <a:pt x="17723" y="58696"/>
                </a:lnTo>
                <a:lnTo>
                  <a:pt x="34530" y="41867"/>
                </a:lnTo>
                <a:cubicBezTo>
                  <a:pt x="37396" y="39001"/>
                  <a:pt x="37396" y="34346"/>
                  <a:pt x="34530" y="3148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8" name="Text 56"/>
          <p:cNvSpPr/>
          <p:nvPr/>
        </p:nvSpPr>
        <p:spPr>
          <a:xfrm>
            <a:off x="6594005" y="3320517"/>
            <a:ext cx="5087418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 Key &amp; Client Key:</a:t>
            </a:r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Diberikan oleh payment gateway untuk autentikasi API calls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163998" y="4259653"/>
            <a:ext cx="5693513" cy="1878272"/>
          </a:xfrm>
          <a:custGeom>
            <a:avLst/>
            <a:gdLst/>
            <a:ahLst/>
            <a:cxnLst/>
            <a:rect l="l" t="t" r="r" b="b"/>
            <a:pathLst>
              <a:path w="5693513" h="1878272">
                <a:moveTo>
                  <a:pt x="100619" y="0"/>
                </a:moveTo>
                <a:lnTo>
                  <a:pt x="5592894" y="0"/>
                </a:lnTo>
                <a:cubicBezTo>
                  <a:pt x="5648464" y="0"/>
                  <a:pt x="5693513" y="45049"/>
                  <a:pt x="5693513" y="100619"/>
                </a:cubicBezTo>
                <a:lnTo>
                  <a:pt x="5693513" y="1777653"/>
                </a:lnTo>
                <a:cubicBezTo>
                  <a:pt x="5693513" y="1833224"/>
                  <a:pt x="5648464" y="1878272"/>
                  <a:pt x="5592894" y="1878272"/>
                </a:cubicBezTo>
                <a:lnTo>
                  <a:pt x="100619" y="1878272"/>
                </a:lnTo>
                <a:cubicBezTo>
                  <a:pt x="45049" y="1878272"/>
                  <a:pt x="0" y="1833224"/>
                  <a:pt x="0" y="1777653"/>
                </a:cubicBezTo>
                <a:lnTo>
                  <a:pt x="0" y="100619"/>
                </a:lnTo>
                <a:cubicBezTo>
                  <a:pt x="0" y="45086"/>
                  <a:pt x="45086" y="0"/>
                  <a:pt x="10061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0311" dist="33541" dir="5400000">
              <a:srgbClr val="000000">
                <a:alpha val="10196"/>
              </a:srgbClr>
            </a:outerShdw>
          </a:effectLst>
        </p:spPr>
      </p:sp>
      <p:sp>
        <p:nvSpPr>
          <p:cNvPr id="60" name="Text 58"/>
          <p:cNvSpPr/>
          <p:nvPr/>
        </p:nvSpPr>
        <p:spPr>
          <a:xfrm>
            <a:off x="6298161" y="4393816"/>
            <a:ext cx="5500655" cy="2347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8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Biaya Transaksi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298161" y="4695681"/>
            <a:ext cx="5425188" cy="301865"/>
          </a:xfrm>
          <a:custGeom>
            <a:avLst/>
            <a:gdLst/>
            <a:ahLst/>
            <a:cxnLst/>
            <a:rect l="l" t="t" r="r" b="b"/>
            <a:pathLst>
              <a:path w="5425188" h="301865">
                <a:moveTo>
                  <a:pt x="33540" y="0"/>
                </a:moveTo>
                <a:lnTo>
                  <a:pt x="5391648" y="0"/>
                </a:lnTo>
                <a:cubicBezTo>
                  <a:pt x="5410172" y="0"/>
                  <a:pt x="5425188" y="15016"/>
                  <a:pt x="5425188" y="33540"/>
                </a:cubicBezTo>
                <a:lnTo>
                  <a:pt x="5425188" y="268325"/>
                </a:lnTo>
                <a:cubicBezTo>
                  <a:pt x="5425188" y="286849"/>
                  <a:pt x="5410172" y="301865"/>
                  <a:pt x="5391648" y="301865"/>
                </a:cubicBezTo>
                <a:lnTo>
                  <a:pt x="33540" y="301865"/>
                </a:lnTo>
                <a:cubicBezTo>
                  <a:pt x="15016" y="301865"/>
                  <a:pt x="0" y="286849"/>
                  <a:pt x="0" y="268325"/>
                </a:cubicBezTo>
                <a:lnTo>
                  <a:pt x="0" y="33540"/>
                </a:lnTo>
                <a:cubicBezTo>
                  <a:pt x="0" y="15016"/>
                  <a:pt x="15016" y="0"/>
                  <a:pt x="3354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6365242" y="4762762"/>
            <a:ext cx="662426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Kartu Kredit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048214" y="4762762"/>
            <a:ext cx="670812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2.9% - 3.2%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298161" y="5031087"/>
            <a:ext cx="5425188" cy="301865"/>
          </a:xfrm>
          <a:custGeom>
            <a:avLst/>
            <a:gdLst/>
            <a:ahLst/>
            <a:cxnLst/>
            <a:rect l="l" t="t" r="r" b="b"/>
            <a:pathLst>
              <a:path w="5425188" h="301865">
                <a:moveTo>
                  <a:pt x="33540" y="0"/>
                </a:moveTo>
                <a:lnTo>
                  <a:pt x="5391648" y="0"/>
                </a:lnTo>
                <a:cubicBezTo>
                  <a:pt x="5410172" y="0"/>
                  <a:pt x="5425188" y="15016"/>
                  <a:pt x="5425188" y="33540"/>
                </a:cubicBezTo>
                <a:lnTo>
                  <a:pt x="5425188" y="268325"/>
                </a:lnTo>
                <a:cubicBezTo>
                  <a:pt x="5425188" y="286849"/>
                  <a:pt x="5410172" y="301865"/>
                  <a:pt x="5391648" y="301865"/>
                </a:cubicBezTo>
                <a:lnTo>
                  <a:pt x="33540" y="301865"/>
                </a:lnTo>
                <a:cubicBezTo>
                  <a:pt x="15016" y="301865"/>
                  <a:pt x="0" y="286849"/>
                  <a:pt x="0" y="268325"/>
                </a:cubicBezTo>
                <a:lnTo>
                  <a:pt x="0" y="33540"/>
                </a:lnTo>
                <a:cubicBezTo>
                  <a:pt x="0" y="15016"/>
                  <a:pt x="15016" y="0"/>
                  <a:pt x="33540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65" name="Text 63"/>
          <p:cNvSpPr/>
          <p:nvPr/>
        </p:nvSpPr>
        <p:spPr>
          <a:xfrm>
            <a:off x="6365242" y="5098168"/>
            <a:ext cx="838514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Virtual Account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162724" y="5098168"/>
            <a:ext cx="553420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1.5% - 2%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298161" y="5366492"/>
            <a:ext cx="5425188" cy="301865"/>
          </a:xfrm>
          <a:custGeom>
            <a:avLst/>
            <a:gdLst/>
            <a:ahLst/>
            <a:cxnLst/>
            <a:rect l="l" t="t" r="r" b="b"/>
            <a:pathLst>
              <a:path w="5425188" h="301865">
                <a:moveTo>
                  <a:pt x="33540" y="0"/>
                </a:moveTo>
                <a:lnTo>
                  <a:pt x="5391648" y="0"/>
                </a:lnTo>
                <a:cubicBezTo>
                  <a:pt x="5410172" y="0"/>
                  <a:pt x="5425188" y="15016"/>
                  <a:pt x="5425188" y="33540"/>
                </a:cubicBezTo>
                <a:lnTo>
                  <a:pt x="5425188" y="268325"/>
                </a:lnTo>
                <a:cubicBezTo>
                  <a:pt x="5425188" y="286849"/>
                  <a:pt x="5410172" y="301865"/>
                  <a:pt x="5391648" y="301865"/>
                </a:cubicBezTo>
                <a:lnTo>
                  <a:pt x="33540" y="301865"/>
                </a:lnTo>
                <a:cubicBezTo>
                  <a:pt x="15016" y="301865"/>
                  <a:pt x="0" y="286849"/>
                  <a:pt x="0" y="268325"/>
                </a:cubicBezTo>
                <a:lnTo>
                  <a:pt x="0" y="33540"/>
                </a:lnTo>
                <a:cubicBezTo>
                  <a:pt x="0" y="15016"/>
                  <a:pt x="15016" y="0"/>
                  <a:pt x="33540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6365242" y="5433574"/>
            <a:ext cx="519879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E-Wallet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1162724" y="5433574"/>
            <a:ext cx="553420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1.5% - 2%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298161" y="5701898"/>
            <a:ext cx="5425188" cy="301865"/>
          </a:xfrm>
          <a:custGeom>
            <a:avLst/>
            <a:gdLst/>
            <a:ahLst/>
            <a:cxnLst/>
            <a:rect l="l" t="t" r="r" b="b"/>
            <a:pathLst>
              <a:path w="5425188" h="301865">
                <a:moveTo>
                  <a:pt x="33540" y="0"/>
                </a:moveTo>
                <a:lnTo>
                  <a:pt x="5391648" y="0"/>
                </a:lnTo>
                <a:cubicBezTo>
                  <a:pt x="5410172" y="0"/>
                  <a:pt x="5425188" y="15016"/>
                  <a:pt x="5425188" y="33540"/>
                </a:cubicBezTo>
                <a:lnTo>
                  <a:pt x="5425188" y="268325"/>
                </a:lnTo>
                <a:cubicBezTo>
                  <a:pt x="5425188" y="286849"/>
                  <a:pt x="5410172" y="301865"/>
                  <a:pt x="5391648" y="301865"/>
                </a:cubicBezTo>
                <a:lnTo>
                  <a:pt x="33540" y="301865"/>
                </a:lnTo>
                <a:cubicBezTo>
                  <a:pt x="15016" y="301865"/>
                  <a:pt x="0" y="286849"/>
                  <a:pt x="0" y="268325"/>
                </a:cubicBezTo>
                <a:lnTo>
                  <a:pt x="0" y="33540"/>
                </a:lnTo>
                <a:cubicBezTo>
                  <a:pt x="0" y="15016"/>
                  <a:pt x="15016" y="0"/>
                  <a:pt x="3354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71" name="Text 69"/>
          <p:cNvSpPr/>
          <p:nvPr/>
        </p:nvSpPr>
        <p:spPr>
          <a:xfrm>
            <a:off x="6365242" y="5768979"/>
            <a:ext cx="31863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QRIS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11155911" y="5768979"/>
            <a:ext cx="561805" cy="167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4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0.7% - 1%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352176" y="6238547"/>
            <a:ext cx="11504418" cy="402487"/>
          </a:xfrm>
          <a:custGeom>
            <a:avLst/>
            <a:gdLst/>
            <a:ahLst/>
            <a:cxnLst/>
            <a:rect l="l" t="t" r="r" b="b"/>
            <a:pathLst>
              <a:path w="11504418" h="402487">
                <a:moveTo>
                  <a:pt x="33541" y="0"/>
                </a:moveTo>
                <a:lnTo>
                  <a:pt x="11403796" y="0"/>
                </a:lnTo>
                <a:cubicBezTo>
                  <a:pt x="11459368" y="0"/>
                  <a:pt x="11504418" y="45050"/>
                  <a:pt x="11504418" y="100622"/>
                </a:cubicBezTo>
                <a:lnTo>
                  <a:pt x="11504418" y="301865"/>
                </a:lnTo>
                <a:cubicBezTo>
                  <a:pt x="11504418" y="357437"/>
                  <a:pt x="11459368" y="402487"/>
                  <a:pt x="11403796" y="402487"/>
                </a:cubicBezTo>
                <a:lnTo>
                  <a:pt x="33541" y="402487"/>
                </a:lnTo>
                <a:cubicBezTo>
                  <a:pt x="15017" y="402487"/>
                  <a:pt x="0" y="387470"/>
                  <a:pt x="0" y="368946"/>
                </a:cubicBezTo>
                <a:lnTo>
                  <a:pt x="0" y="33541"/>
                </a:lnTo>
                <a:cubicBezTo>
                  <a:pt x="0" y="15029"/>
                  <a:pt x="15029" y="0"/>
                  <a:pt x="33541" y="0"/>
                </a:cubicBezTo>
                <a:close/>
              </a:path>
            </a:pathLst>
          </a:custGeom>
          <a:solidFill>
            <a:srgbClr val="2A6F6F">
              <a:alpha val="10196"/>
            </a:srgbClr>
          </a:solidFill>
          <a:ln/>
        </p:spPr>
      </p:sp>
      <p:sp>
        <p:nvSpPr>
          <p:cNvPr id="74" name="Shape 72"/>
          <p:cNvSpPr/>
          <p:nvPr/>
        </p:nvSpPr>
        <p:spPr>
          <a:xfrm>
            <a:off x="352176" y="6238547"/>
            <a:ext cx="33541" cy="402487"/>
          </a:xfrm>
          <a:custGeom>
            <a:avLst/>
            <a:gdLst/>
            <a:ahLst/>
            <a:cxnLst/>
            <a:rect l="l" t="t" r="r" b="b"/>
            <a:pathLst>
              <a:path w="33541" h="402487">
                <a:moveTo>
                  <a:pt x="33541" y="0"/>
                </a:moveTo>
                <a:lnTo>
                  <a:pt x="33541" y="0"/>
                </a:lnTo>
                <a:lnTo>
                  <a:pt x="33541" y="402487"/>
                </a:lnTo>
                <a:lnTo>
                  <a:pt x="33541" y="402487"/>
                </a:lnTo>
                <a:cubicBezTo>
                  <a:pt x="15017" y="402487"/>
                  <a:pt x="0" y="387470"/>
                  <a:pt x="0" y="368946"/>
                </a:cubicBezTo>
                <a:lnTo>
                  <a:pt x="0" y="33541"/>
                </a:lnTo>
                <a:cubicBezTo>
                  <a:pt x="0" y="15029"/>
                  <a:pt x="15029" y="0"/>
                  <a:pt x="33541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75" name="Shape 73"/>
          <p:cNvSpPr/>
          <p:nvPr/>
        </p:nvSpPr>
        <p:spPr>
          <a:xfrm>
            <a:off x="503109" y="6372710"/>
            <a:ext cx="100622" cy="134162"/>
          </a:xfrm>
          <a:custGeom>
            <a:avLst/>
            <a:gdLst/>
            <a:ahLst/>
            <a:cxnLst/>
            <a:rect l="l" t="t" r="r" b="b"/>
            <a:pathLst>
              <a:path w="100622" h="134162">
                <a:moveTo>
                  <a:pt x="76750" y="100622"/>
                </a:moveTo>
                <a:cubicBezTo>
                  <a:pt x="78663" y="94778"/>
                  <a:pt x="82489" y="89485"/>
                  <a:pt x="86812" y="84926"/>
                </a:cubicBezTo>
                <a:cubicBezTo>
                  <a:pt x="95381" y="75912"/>
                  <a:pt x="100622" y="63727"/>
                  <a:pt x="100622" y="50311"/>
                </a:cubicBezTo>
                <a:cubicBezTo>
                  <a:pt x="100622" y="22535"/>
                  <a:pt x="78087" y="0"/>
                  <a:pt x="50311" y="0"/>
                </a:cubicBezTo>
                <a:cubicBezTo>
                  <a:pt x="22535" y="0"/>
                  <a:pt x="0" y="22535"/>
                  <a:pt x="0" y="50311"/>
                </a:cubicBezTo>
                <a:cubicBezTo>
                  <a:pt x="0" y="63727"/>
                  <a:pt x="5241" y="75912"/>
                  <a:pt x="13809" y="84926"/>
                </a:cubicBezTo>
                <a:cubicBezTo>
                  <a:pt x="18133" y="89485"/>
                  <a:pt x="21985" y="94778"/>
                  <a:pt x="23871" y="100622"/>
                </a:cubicBezTo>
                <a:lnTo>
                  <a:pt x="76724" y="100622"/>
                </a:lnTo>
                <a:close/>
                <a:moveTo>
                  <a:pt x="75466" y="113199"/>
                </a:moveTo>
                <a:lnTo>
                  <a:pt x="25155" y="113199"/>
                </a:lnTo>
                <a:lnTo>
                  <a:pt x="25155" y="117392"/>
                </a:lnTo>
                <a:cubicBezTo>
                  <a:pt x="25155" y="128974"/>
                  <a:pt x="34536" y="138355"/>
                  <a:pt x="46118" y="138355"/>
                </a:cubicBezTo>
                <a:lnTo>
                  <a:pt x="54503" y="138355"/>
                </a:lnTo>
                <a:cubicBezTo>
                  <a:pt x="66085" y="138355"/>
                  <a:pt x="75466" y="128974"/>
                  <a:pt x="75466" y="117392"/>
                </a:cubicBezTo>
                <a:lnTo>
                  <a:pt x="75466" y="113199"/>
                </a:lnTo>
                <a:close/>
                <a:moveTo>
                  <a:pt x="48215" y="29348"/>
                </a:moveTo>
                <a:cubicBezTo>
                  <a:pt x="37786" y="29348"/>
                  <a:pt x="29348" y="37786"/>
                  <a:pt x="29348" y="48215"/>
                </a:cubicBezTo>
                <a:cubicBezTo>
                  <a:pt x="29348" y="51700"/>
                  <a:pt x="26544" y="54503"/>
                  <a:pt x="23059" y="54503"/>
                </a:cubicBezTo>
                <a:cubicBezTo>
                  <a:pt x="19574" y="54503"/>
                  <a:pt x="16770" y="51700"/>
                  <a:pt x="16770" y="48215"/>
                </a:cubicBezTo>
                <a:cubicBezTo>
                  <a:pt x="16770" y="30842"/>
                  <a:pt x="30842" y="16770"/>
                  <a:pt x="48215" y="16770"/>
                </a:cubicBezTo>
                <a:cubicBezTo>
                  <a:pt x="51700" y="16770"/>
                  <a:pt x="54503" y="19574"/>
                  <a:pt x="54503" y="23059"/>
                </a:cubicBezTo>
                <a:cubicBezTo>
                  <a:pt x="54503" y="26544"/>
                  <a:pt x="51700" y="29348"/>
                  <a:pt x="48215" y="29348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76" name="Text 74"/>
          <p:cNvSpPr/>
          <p:nvPr/>
        </p:nvSpPr>
        <p:spPr>
          <a:xfrm>
            <a:off x="681561" y="6339169"/>
            <a:ext cx="11141492" cy="201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6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Tip:</a:t>
            </a:r>
            <a:pPr>
              <a:lnSpc>
                <a:spcPct val="130000"/>
              </a:lnSpc>
            </a:pPr>
            <a:r>
              <a:rPr lang="en-US" sz="105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Pilih payment gateway yang support </a:t>
            </a:r>
            <a:pPr>
              <a:lnSpc>
                <a:spcPct val="130000"/>
              </a:lnSpc>
            </a:pPr>
            <a:r>
              <a:rPr lang="en-US" sz="1056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QRIS</a:t>
            </a:r>
            <a:pPr>
              <a:lnSpc>
                <a:spcPct val="130000"/>
              </a:lnSpc>
            </a:pPr>
            <a:r>
              <a:rPr lang="en-US" sz="1056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untuk kemudahan pembayaran di Indonesia. QRIS sudah menjadi standar pembayaran digital nasional!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DF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E76F5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Alur Pembayaran Online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5" name="Shape 3"/>
          <p:cNvSpPr/>
          <p:nvPr/>
        </p:nvSpPr>
        <p:spPr>
          <a:xfrm>
            <a:off x="381000" y="1219200"/>
            <a:ext cx="6324600" cy="4838700"/>
          </a:xfrm>
          <a:custGeom>
            <a:avLst/>
            <a:gdLst/>
            <a:ahLst/>
            <a:cxnLst/>
            <a:rect l="l" t="t" r="r" b="b"/>
            <a:pathLst>
              <a:path w="6324600" h="4838700">
                <a:moveTo>
                  <a:pt x="114290" y="0"/>
                </a:moveTo>
                <a:lnTo>
                  <a:pt x="6210310" y="0"/>
                </a:lnTo>
                <a:cubicBezTo>
                  <a:pt x="6273431" y="0"/>
                  <a:pt x="6324600" y="51169"/>
                  <a:pt x="6324600" y="114290"/>
                </a:cubicBezTo>
                <a:lnTo>
                  <a:pt x="6324600" y="4724410"/>
                </a:lnTo>
                <a:cubicBezTo>
                  <a:pt x="6324600" y="4787531"/>
                  <a:pt x="6273431" y="4838700"/>
                  <a:pt x="6210310" y="4838700"/>
                </a:cubicBezTo>
                <a:lnTo>
                  <a:pt x="114290" y="4838700"/>
                </a:lnTo>
                <a:cubicBezTo>
                  <a:pt x="51169" y="4838700"/>
                  <a:pt x="0" y="4787531"/>
                  <a:pt x="0" y="472441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452438" y="1333500"/>
            <a:ext cx="6181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Step-by-Step Payment Flow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14350" y="1676400"/>
            <a:ext cx="6076950" cy="533400"/>
          </a:xfrm>
          <a:custGeom>
            <a:avLst/>
            <a:gdLst/>
            <a:ahLst/>
            <a:cxnLst/>
            <a:rect l="l" t="t" r="r" b="b"/>
            <a:pathLst>
              <a:path w="6076950" h="533400">
                <a:moveTo>
                  <a:pt x="38100" y="0"/>
                </a:moveTo>
                <a:lnTo>
                  <a:pt x="6000748" y="0"/>
                </a:lnTo>
                <a:cubicBezTo>
                  <a:pt x="6042833" y="0"/>
                  <a:pt x="6076950" y="34117"/>
                  <a:pt x="6076950" y="76202"/>
                </a:cubicBezTo>
                <a:lnTo>
                  <a:pt x="6076950" y="457198"/>
                </a:lnTo>
                <a:cubicBezTo>
                  <a:pt x="6076950" y="499283"/>
                  <a:pt x="6042833" y="533400"/>
                  <a:pt x="60007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14350" y="167640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9" name="Shape 7"/>
          <p:cNvSpPr/>
          <p:nvPr/>
        </p:nvSpPr>
        <p:spPr>
          <a:xfrm>
            <a:off x="609600" y="1752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10" name="Text 8"/>
          <p:cNvSpPr/>
          <p:nvPr/>
        </p:nvSpPr>
        <p:spPr>
          <a:xfrm>
            <a:off x="576263" y="17526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90600" y="1752600"/>
            <a:ext cx="5600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Initiate Payment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90600" y="1943100"/>
            <a:ext cx="560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Website kirim request ke Payment Gateway dengan detail transaksi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14350" y="2298650"/>
            <a:ext cx="6076950" cy="533400"/>
          </a:xfrm>
          <a:custGeom>
            <a:avLst/>
            <a:gdLst/>
            <a:ahLst/>
            <a:cxnLst/>
            <a:rect l="l" t="t" r="r" b="b"/>
            <a:pathLst>
              <a:path w="6076950" h="533400">
                <a:moveTo>
                  <a:pt x="38100" y="0"/>
                </a:moveTo>
                <a:lnTo>
                  <a:pt x="6000748" y="0"/>
                </a:lnTo>
                <a:cubicBezTo>
                  <a:pt x="6042833" y="0"/>
                  <a:pt x="6076950" y="34117"/>
                  <a:pt x="6076950" y="76202"/>
                </a:cubicBezTo>
                <a:lnTo>
                  <a:pt x="6076950" y="457198"/>
                </a:lnTo>
                <a:cubicBezTo>
                  <a:pt x="6076950" y="499283"/>
                  <a:pt x="6042833" y="533400"/>
                  <a:pt x="60007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14350" y="229865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5" name="Shape 13"/>
          <p:cNvSpPr/>
          <p:nvPr/>
        </p:nvSpPr>
        <p:spPr>
          <a:xfrm>
            <a:off x="609600" y="23748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16" name="Text 14"/>
          <p:cNvSpPr/>
          <p:nvPr/>
        </p:nvSpPr>
        <p:spPr>
          <a:xfrm>
            <a:off x="576263" y="237485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90600" y="2374850"/>
            <a:ext cx="5600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Get Payment Token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90600" y="2565350"/>
            <a:ext cx="560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 Gateway return token &amp; redirect URL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4350" y="2921050"/>
            <a:ext cx="6076950" cy="533400"/>
          </a:xfrm>
          <a:custGeom>
            <a:avLst/>
            <a:gdLst/>
            <a:ahLst/>
            <a:cxnLst/>
            <a:rect l="l" t="t" r="r" b="b"/>
            <a:pathLst>
              <a:path w="6076950" h="533400">
                <a:moveTo>
                  <a:pt x="38100" y="0"/>
                </a:moveTo>
                <a:lnTo>
                  <a:pt x="6000748" y="0"/>
                </a:lnTo>
                <a:cubicBezTo>
                  <a:pt x="6042833" y="0"/>
                  <a:pt x="6076950" y="34117"/>
                  <a:pt x="6076950" y="76202"/>
                </a:cubicBezTo>
                <a:lnTo>
                  <a:pt x="6076950" y="457198"/>
                </a:lnTo>
                <a:cubicBezTo>
                  <a:pt x="6076950" y="499283"/>
                  <a:pt x="6042833" y="533400"/>
                  <a:pt x="60007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514350" y="292105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21" name="Shape 19"/>
          <p:cNvSpPr/>
          <p:nvPr/>
        </p:nvSpPr>
        <p:spPr>
          <a:xfrm>
            <a:off x="609600" y="29972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22" name="Text 20"/>
          <p:cNvSpPr/>
          <p:nvPr/>
        </p:nvSpPr>
        <p:spPr>
          <a:xfrm>
            <a:off x="576263" y="299725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90600" y="2997250"/>
            <a:ext cx="5600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Redirect to Payment Page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90600" y="3187750"/>
            <a:ext cx="560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diarahkan ke halaman pembayaran payment gateway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14350" y="3543300"/>
            <a:ext cx="6076950" cy="533400"/>
          </a:xfrm>
          <a:custGeom>
            <a:avLst/>
            <a:gdLst/>
            <a:ahLst/>
            <a:cxnLst/>
            <a:rect l="l" t="t" r="r" b="b"/>
            <a:pathLst>
              <a:path w="6076950" h="533400">
                <a:moveTo>
                  <a:pt x="38100" y="0"/>
                </a:moveTo>
                <a:lnTo>
                  <a:pt x="6000748" y="0"/>
                </a:lnTo>
                <a:cubicBezTo>
                  <a:pt x="6042833" y="0"/>
                  <a:pt x="6076950" y="34117"/>
                  <a:pt x="6076950" y="76202"/>
                </a:cubicBezTo>
                <a:lnTo>
                  <a:pt x="6076950" y="457198"/>
                </a:lnTo>
                <a:cubicBezTo>
                  <a:pt x="6076950" y="499283"/>
                  <a:pt x="6042833" y="533400"/>
                  <a:pt x="60007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14350" y="354330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7" name="Shape 25"/>
          <p:cNvSpPr/>
          <p:nvPr/>
        </p:nvSpPr>
        <p:spPr>
          <a:xfrm>
            <a:off x="609600" y="36195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28" name="Text 26"/>
          <p:cNvSpPr/>
          <p:nvPr/>
        </p:nvSpPr>
        <p:spPr>
          <a:xfrm>
            <a:off x="576263" y="36195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90600" y="3619500"/>
            <a:ext cx="5600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Complete Payment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90600" y="3810000"/>
            <a:ext cx="560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memilih metode &amp; menyelesaikan pembayaran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14350" y="4165550"/>
            <a:ext cx="6076950" cy="533400"/>
          </a:xfrm>
          <a:custGeom>
            <a:avLst/>
            <a:gdLst/>
            <a:ahLst/>
            <a:cxnLst/>
            <a:rect l="l" t="t" r="r" b="b"/>
            <a:pathLst>
              <a:path w="6076950" h="533400">
                <a:moveTo>
                  <a:pt x="38100" y="0"/>
                </a:moveTo>
                <a:lnTo>
                  <a:pt x="6000748" y="0"/>
                </a:lnTo>
                <a:cubicBezTo>
                  <a:pt x="6042833" y="0"/>
                  <a:pt x="6076950" y="34117"/>
                  <a:pt x="6076950" y="76202"/>
                </a:cubicBezTo>
                <a:lnTo>
                  <a:pt x="6076950" y="457198"/>
                </a:lnTo>
                <a:cubicBezTo>
                  <a:pt x="6076950" y="499283"/>
                  <a:pt x="6042833" y="533400"/>
                  <a:pt x="60007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>
              <a:alpha val="5098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514350" y="416555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3" name="Shape 31"/>
          <p:cNvSpPr/>
          <p:nvPr/>
        </p:nvSpPr>
        <p:spPr>
          <a:xfrm>
            <a:off x="609600" y="42417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4A373"/>
          </a:solidFill>
          <a:ln/>
        </p:spPr>
      </p:sp>
      <p:sp>
        <p:nvSpPr>
          <p:cNvPr id="34" name="Text 32"/>
          <p:cNvSpPr/>
          <p:nvPr/>
        </p:nvSpPr>
        <p:spPr>
          <a:xfrm>
            <a:off x="576263" y="424175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90600" y="4241750"/>
            <a:ext cx="5600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Callback/Notification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90600" y="4432250"/>
            <a:ext cx="560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 Gateway kirim notifikasi ke website (server-to-server)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14350" y="4787950"/>
            <a:ext cx="6076950" cy="533400"/>
          </a:xfrm>
          <a:custGeom>
            <a:avLst/>
            <a:gdLst/>
            <a:ahLst/>
            <a:cxnLst/>
            <a:rect l="l" t="t" r="r" b="b"/>
            <a:pathLst>
              <a:path w="6076950" h="533400">
                <a:moveTo>
                  <a:pt x="38100" y="0"/>
                </a:moveTo>
                <a:lnTo>
                  <a:pt x="6000748" y="0"/>
                </a:lnTo>
                <a:cubicBezTo>
                  <a:pt x="6042833" y="0"/>
                  <a:pt x="6076950" y="34117"/>
                  <a:pt x="6076950" y="76202"/>
                </a:cubicBezTo>
                <a:lnTo>
                  <a:pt x="6076950" y="457198"/>
                </a:lnTo>
                <a:cubicBezTo>
                  <a:pt x="6076950" y="499283"/>
                  <a:pt x="6042833" y="533400"/>
                  <a:pt x="60007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>
              <a:alpha val="5098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514350" y="478795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39" name="Shape 37"/>
          <p:cNvSpPr/>
          <p:nvPr/>
        </p:nvSpPr>
        <p:spPr>
          <a:xfrm>
            <a:off x="609600" y="48641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40" name="Text 38"/>
          <p:cNvSpPr/>
          <p:nvPr/>
        </p:nvSpPr>
        <p:spPr>
          <a:xfrm>
            <a:off x="576263" y="486415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90600" y="4864150"/>
            <a:ext cx="5600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 Booking Status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90600" y="5054650"/>
            <a:ext cx="560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Website update status booking di database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14350" y="5410200"/>
            <a:ext cx="6076950" cy="533400"/>
          </a:xfrm>
          <a:custGeom>
            <a:avLst/>
            <a:gdLst/>
            <a:ahLst/>
            <a:cxnLst/>
            <a:rect l="l" t="t" r="r" b="b"/>
            <a:pathLst>
              <a:path w="6076950" h="533400">
                <a:moveTo>
                  <a:pt x="38100" y="0"/>
                </a:moveTo>
                <a:lnTo>
                  <a:pt x="6000748" y="0"/>
                </a:lnTo>
                <a:cubicBezTo>
                  <a:pt x="6042833" y="0"/>
                  <a:pt x="6076950" y="34117"/>
                  <a:pt x="6076950" y="76202"/>
                </a:cubicBezTo>
                <a:lnTo>
                  <a:pt x="6076950" y="457198"/>
                </a:lnTo>
                <a:cubicBezTo>
                  <a:pt x="6076950" y="499283"/>
                  <a:pt x="6042833" y="533400"/>
                  <a:pt x="60007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>
              <a:alpha val="5098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514350" y="541020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45" name="Shape 43"/>
          <p:cNvSpPr/>
          <p:nvPr/>
        </p:nvSpPr>
        <p:spPr>
          <a:xfrm>
            <a:off x="609600" y="5486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46" name="Text 44"/>
          <p:cNvSpPr/>
          <p:nvPr/>
        </p:nvSpPr>
        <p:spPr>
          <a:xfrm>
            <a:off x="576263" y="54864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90600" y="5486400"/>
            <a:ext cx="56007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2A6F6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Confirmation to User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90600" y="5676900"/>
            <a:ext cx="560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Kirim email/SMS konfirmasi ke user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821835" y="1238250"/>
            <a:ext cx="4991100" cy="2876550"/>
          </a:xfrm>
          <a:custGeom>
            <a:avLst/>
            <a:gdLst/>
            <a:ahLst/>
            <a:cxnLst/>
            <a:rect l="l" t="t" r="r" b="b"/>
            <a:pathLst>
              <a:path w="4991100" h="2876550">
                <a:moveTo>
                  <a:pt x="38100" y="0"/>
                </a:moveTo>
                <a:lnTo>
                  <a:pt x="4953000" y="0"/>
                </a:lnTo>
                <a:cubicBezTo>
                  <a:pt x="4974028" y="0"/>
                  <a:pt x="4991100" y="17072"/>
                  <a:pt x="4991100" y="38100"/>
                </a:cubicBezTo>
                <a:lnTo>
                  <a:pt x="4991100" y="2762236"/>
                </a:lnTo>
                <a:cubicBezTo>
                  <a:pt x="4991100" y="2825370"/>
                  <a:pt x="4939920" y="2876550"/>
                  <a:pt x="4876786" y="2876550"/>
                </a:cubicBezTo>
                <a:lnTo>
                  <a:pt x="114314" y="2876550"/>
                </a:lnTo>
                <a:cubicBezTo>
                  <a:pt x="51180" y="2876550"/>
                  <a:pt x="0" y="2825370"/>
                  <a:pt x="0" y="276223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7150" dist="38100" dir="5400000">
              <a:srgbClr val="000000">
                <a:alpha val="10196"/>
              </a:srgbClr>
            </a:outerShdw>
          </a:effectLst>
        </p:spPr>
      </p:sp>
      <p:sp>
        <p:nvSpPr>
          <p:cNvPr id="50" name="Shape 48"/>
          <p:cNvSpPr/>
          <p:nvPr/>
        </p:nvSpPr>
        <p:spPr>
          <a:xfrm>
            <a:off x="6821835" y="1238250"/>
            <a:ext cx="4991100" cy="38100"/>
          </a:xfrm>
          <a:custGeom>
            <a:avLst/>
            <a:gdLst/>
            <a:ahLst/>
            <a:cxnLst/>
            <a:rect l="l" t="t" r="r" b="b"/>
            <a:pathLst>
              <a:path w="4991100" h="38100">
                <a:moveTo>
                  <a:pt x="38100" y="0"/>
                </a:moveTo>
                <a:lnTo>
                  <a:pt x="4953000" y="0"/>
                </a:lnTo>
                <a:cubicBezTo>
                  <a:pt x="4974028" y="0"/>
                  <a:pt x="4991100" y="17072"/>
                  <a:pt x="4991100" y="38100"/>
                </a:cubicBezTo>
                <a:lnTo>
                  <a:pt x="49911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6F6F"/>
          </a:solidFill>
          <a:ln/>
        </p:spPr>
      </p:sp>
      <p:sp>
        <p:nvSpPr>
          <p:cNvPr id="51" name="Text 49"/>
          <p:cNvSpPr/>
          <p:nvPr/>
        </p:nvSpPr>
        <p:spPr>
          <a:xfrm>
            <a:off x="6936135" y="1371600"/>
            <a:ext cx="4848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A6F6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Kode Contoh (Midtrans)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936135" y="1714500"/>
            <a:ext cx="4762500" cy="4000500"/>
          </a:xfrm>
          <a:custGeom>
            <a:avLst/>
            <a:gdLst/>
            <a:ahLst/>
            <a:cxnLst/>
            <a:rect l="l" t="t" r="r" b="b"/>
            <a:pathLst>
              <a:path w="4762500" h="4000500">
                <a:moveTo>
                  <a:pt x="76210" y="0"/>
                </a:moveTo>
                <a:lnTo>
                  <a:pt x="4686290" y="0"/>
                </a:lnTo>
                <a:cubicBezTo>
                  <a:pt x="4728380" y="0"/>
                  <a:pt x="4762500" y="34120"/>
                  <a:pt x="4762500" y="76210"/>
                </a:cubicBezTo>
                <a:lnTo>
                  <a:pt x="4762500" y="3924290"/>
                </a:lnTo>
                <a:cubicBezTo>
                  <a:pt x="4762500" y="3966380"/>
                  <a:pt x="4728380" y="4000500"/>
                  <a:pt x="4686290" y="4000500"/>
                </a:cubicBezTo>
                <a:lnTo>
                  <a:pt x="76210" y="4000500"/>
                </a:lnTo>
                <a:cubicBezTo>
                  <a:pt x="34120" y="4000500"/>
                  <a:pt x="0" y="3966380"/>
                  <a:pt x="0" y="392429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3D405B"/>
          </a:solidFill>
          <a:ln/>
        </p:spPr>
      </p:sp>
      <p:sp>
        <p:nvSpPr>
          <p:cNvPr id="53" name="Text 51"/>
          <p:cNvSpPr/>
          <p:nvPr/>
        </p:nvSpPr>
        <p:spPr>
          <a:xfrm>
            <a:off x="7050435" y="182880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76F5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1. Create Transaction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050435" y="209550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Midtrans::createTransaction({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202835" y="2324100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transaction_details: {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7355235" y="2552700"/>
            <a:ext cx="430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order_id: 'BOOK-123',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7355235" y="2781300"/>
            <a:ext cx="430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gross_amount: 1500000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7202835" y="3009900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},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202835" y="3238500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customer_details: {...}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7050435" y="346710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7050435" y="377190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76F5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2. Handle Callback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7050435" y="400050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app.post('/callback', (req, res) =&gt; {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7202835" y="4229100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 status = req.body.status_code;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7202835" y="4457700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7050435" y="468630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(status === '200') {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7355235" y="4914900"/>
            <a:ext cx="430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updateBooking('PAID');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202835" y="5143500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DFB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7050435" y="5372100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4A3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});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6821835" y="4191000"/>
            <a:ext cx="4991100" cy="1866900"/>
          </a:xfrm>
          <a:custGeom>
            <a:avLst/>
            <a:gdLst/>
            <a:ahLst/>
            <a:cxnLst/>
            <a:rect l="l" t="t" r="r" b="b"/>
            <a:pathLst>
              <a:path w="4991100" h="1866900">
                <a:moveTo>
                  <a:pt x="114292" y="0"/>
                </a:moveTo>
                <a:lnTo>
                  <a:pt x="4876808" y="0"/>
                </a:lnTo>
                <a:cubicBezTo>
                  <a:pt x="4939930" y="0"/>
                  <a:pt x="4991100" y="51170"/>
                  <a:pt x="4991100" y="114292"/>
                </a:cubicBezTo>
                <a:lnTo>
                  <a:pt x="4991100" y="1752608"/>
                </a:lnTo>
                <a:cubicBezTo>
                  <a:pt x="4991100" y="1815730"/>
                  <a:pt x="4939930" y="1866900"/>
                  <a:pt x="4876808" y="1866900"/>
                </a:cubicBezTo>
                <a:lnTo>
                  <a:pt x="114292" y="1866900"/>
                </a:lnTo>
                <a:cubicBezTo>
                  <a:pt x="51170" y="1866900"/>
                  <a:pt x="0" y="1815730"/>
                  <a:pt x="0" y="1752608"/>
                </a:cubicBezTo>
                <a:lnTo>
                  <a:pt x="0" y="114292"/>
                </a:lnTo>
                <a:cubicBezTo>
                  <a:pt x="0" y="51170"/>
                  <a:pt x="51170" y="0"/>
                  <a:pt x="114292" y="0"/>
                </a:cubicBezTo>
                <a:close/>
              </a:path>
            </a:pathLst>
          </a:custGeom>
          <a:gradFill rotWithShape="1" flip="none">
            <a:gsLst>
              <a:gs pos="0">
                <a:srgbClr val="D4A373"/>
              </a:gs>
              <a:gs pos="100000">
                <a:srgbClr val="D4A373">
                  <a:alpha val="80000"/>
                </a:srgbClr>
              </a:gs>
            </a:gsLst>
            <a:lin ang="2700000" scaled="1"/>
          </a:gra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70" name="Text 68"/>
          <p:cNvSpPr/>
          <p:nvPr/>
        </p:nvSpPr>
        <p:spPr>
          <a:xfrm>
            <a:off x="6936135" y="4305300"/>
            <a:ext cx="4848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Status Transaksi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6936135" y="4610100"/>
            <a:ext cx="4762500" cy="304800"/>
          </a:xfrm>
          <a:custGeom>
            <a:avLst/>
            <a:gdLst/>
            <a:ahLst/>
            <a:cxnLst/>
            <a:rect l="l" t="t" r="r" b="b"/>
            <a:pathLst>
              <a:path w="4762500" h="304800">
                <a:moveTo>
                  <a:pt x="38100" y="0"/>
                </a:moveTo>
                <a:lnTo>
                  <a:pt x="4724400" y="0"/>
                </a:lnTo>
                <a:cubicBezTo>
                  <a:pt x="4745428" y="0"/>
                  <a:pt x="4762500" y="17072"/>
                  <a:pt x="4762500" y="38100"/>
                </a:cubicBezTo>
                <a:lnTo>
                  <a:pt x="4762500" y="266700"/>
                </a:lnTo>
                <a:cubicBezTo>
                  <a:pt x="4762500" y="287728"/>
                  <a:pt x="4745428" y="304800"/>
                  <a:pt x="47244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72" name="Text 70"/>
          <p:cNvSpPr/>
          <p:nvPr/>
        </p:nvSpPr>
        <p:spPr>
          <a:xfrm>
            <a:off x="6974235" y="4648200"/>
            <a:ext cx="60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pending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10964466" y="4648200"/>
            <a:ext cx="771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Menunggu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6936135" y="4953000"/>
            <a:ext cx="4762500" cy="304800"/>
          </a:xfrm>
          <a:custGeom>
            <a:avLst/>
            <a:gdLst/>
            <a:ahLst/>
            <a:cxnLst/>
            <a:rect l="l" t="t" r="r" b="b"/>
            <a:pathLst>
              <a:path w="4762500" h="304800">
                <a:moveTo>
                  <a:pt x="38100" y="0"/>
                </a:moveTo>
                <a:lnTo>
                  <a:pt x="4724400" y="0"/>
                </a:lnTo>
                <a:cubicBezTo>
                  <a:pt x="4745428" y="0"/>
                  <a:pt x="4762500" y="17072"/>
                  <a:pt x="4762500" y="38100"/>
                </a:cubicBezTo>
                <a:lnTo>
                  <a:pt x="4762500" y="266700"/>
                </a:lnTo>
                <a:cubicBezTo>
                  <a:pt x="4762500" y="287728"/>
                  <a:pt x="4745428" y="304800"/>
                  <a:pt x="47244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75" name="Text 73"/>
          <p:cNvSpPr/>
          <p:nvPr/>
        </p:nvSpPr>
        <p:spPr>
          <a:xfrm>
            <a:off x="6974235" y="4991100"/>
            <a:ext cx="771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settlement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11206163" y="4991100"/>
            <a:ext cx="533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Sukses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6936135" y="5295900"/>
            <a:ext cx="4762500" cy="304800"/>
          </a:xfrm>
          <a:custGeom>
            <a:avLst/>
            <a:gdLst/>
            <a:ahLst/>
            <a:cxnLst/>
            <a:rect l="l" t="t" r="r" b="b"/>
            <a:pathLst>
              <a:path w="4762500" h="304800">
                <a:moveTo>
                  <a:pt x="38100" y="0"/>
                </a:moveTo>
                <a:lnTo>
                  <a:pt x="4724400" y="0"/>
                </a:lnTo>
                <a:cubicBezTo>
                  <a:pt x="4745428" y="0"/>
                  <a:pt x="4762500" y="17072"/>
                  <a:pt x="4762500" y="38100"/>
                </a:cubicBezTo>
                <a:lnTo>
                  <a:pt x="4762500" y="266700"/>
                </a:lnTo>
                <a:cubicBezTo>
                  <a:pt x="4762500" y="287728"/>
                  <a:pt x="4745428" y="304800"/>
                  <a:pt x="47244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78" name="Text 76"/>
          <p:cNvSpPr/>
          <p:nvPr/>
        </p:nvSpPr>
        <p:spPr>
          <a:xfrm>
            <a:off x="6974235" y="5334000"/>
            <a:ext cx="485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expire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10935444" y="5334000"/>
            <a:ext cx="80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Kadaluarsa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6936135" y="5638800"/>
            <a:ext cx="4762500" cy="304800"/>
          </a:xfrm>
          <a:custGeom>
            <a:avLst/>
            <a:gdLst/>
            <a:ahLst/>
            <a:cxnLst/>
            <a:rect l="l" t="t" r="r" b="b"/>
            <a:pathLst>
              <a:path w="4762500" h="304800">
                <a:moveTo>
                  <a:pt x="38100" y="0"/>
                </a:moveTo>
                <a:lnTo>
                  <a:pt x="4724400" y="0"/>
                </a:lnTo>
                <a:cubicBezTo>
                  <a:pt x="4745428" y="0"/>
                  <a:pt x="4762500" y="17072"/>
                  <a:pt x="4762500" y="38100"/>
                </a:cubicBezTo>
                <a:lnTo>
                  <a:pt x="4762500" y="266700"/>
                </a:lnTo>
                <a:cubicBezTo>
                  <a:pt x="4762500" y="287728"/>
                  <a:pt x="4745428" y="304800"/>
                  <a:pt x="47244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81" name="Text 79"/>
          <p:cNvSpPr/>
          <p:nvPr/>
        </p:nvSpPr>
        <p:spPr>
          <a:xfrm>
            <a:off x="6974235" y="5676900"/>
            <a:ext cx="504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cancel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10962233" y="5676900"/>
            <a:ext cx="771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Dibatalkan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400050" y="6134100"/>
            <a:ext cx="11410950" cy="342900"/>
          </a:xfrm>
          <a:custGeom>
            <a:avLst/>
            <a:gdLst/>
            <a:ahLst/>
            <a:cxnLst/>
            <a:rect l="l" t="t" r="r" b="b"/>
            <a:pathLst>
              <a:path w="11410950" h="342900">
                <a:moveTo>
                  <a:pt x="38100" y="0"/>
                </a:moveTo>
                <a:lnTo>
                  <a:pt x="11296651" y="0"/>
                </a:lnTo>
                <a:cubicBezTo>
                  <a:pt x="11359777" y="0"/>
                  <a:pt x="11410950" y="51173"/>
                  <a:pt x="11410950" y="114299"/>
                </a:cubicBezTo>
                <a:lnTo>
                  <a:pt x="11410950" y="228601"/>
                </a:lnTo>
                <a:cubicBezTo>
                  <a:pt x="11410950" y="291727"/>
                  <a:pt x="11359777" y="342900"/>
                  <a:pt x="11296651" y="342900"/>
                </a:cubicBezTo>
                <a:lnTo>
                  <a:pt x="38100" y="342900"/>
                </a:lnTo>
                <a:cubicBezTo>
                  <a:pt x="17072" y="342900"/>
                  <a:pt x="0" y="325828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>
              <a:alpha val="10196"/>
            </a:srgbClr>
          </a:solidFill>
          <a:ln/>
        </p:spPr>
      </p:sp>
      <p:sp>
        <p:nvSpPr>
          <p:cNvPr id="84" name="Shape 82"/>
          <p:cNvSpPr/>
          <p:nvPr/>
        </p:nvSpPr>
        <p:spPr>
          <a:xfrm>
            <a:off x="400050" y="6134100"/>
            <a:ext cx="38100" cy="342900"/>
          </a:xfrm>
          <a:custGeom>
            <a:avLst/>
            <a:gdLst/>
            <a:ahLst/>
            <a:cxnLst/>
            <a:rect l="l" t="t" r="r" b="b"/>
            <a:pathLst>
              <a:path w="38100" h="342900">
                <a:moveTo>
                  <a:pt x="38100" y="0"/>
                </a:moveTo>
                <a:lnTo>
                  <a:pt x="38100" y="0"/>
                </a:lnTo>
                <a:lnTo>
                  <a:pt x="38100" y="342900"/>
                </a:lnTo>
                <a:lnTo>
                  <a:pt x="38100" y="342900"/>
                </a:lnTo>
                <a:cubicBezTo>
                  <a:pt x="17072" y="342900"/>
                  <a:pt x="0" y="325828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85" name="Shape 83"/>
          <p:cNvSpPr/>
          <p:nvPr/>
        </p:nvSpPr>
        <p:spPr>
          <a:xfrm>
            <a:off x="514350" y="62293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E76F51"/>
          </a:solidFill>
          <a:ln/>
        </p:spPr>
      </p:sp>
      <p:sp>
        <p:nvSpPr>
          <p:cNvPr id="86" name="Text 84"/>
          <p:cNvSpPr/>
          <p:nvPr/>
        </p:nvSpPr>
        <p:spPr>
          <a:xfrm>
            <a:off x="742950" y="6210300"/>
            <a:ext cx="1106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Penting: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Selalu </a:t>
            </a:r>
            <a:pPr>
              <a:lnSpc>
                <a:spcPct val="100000"/>
              </a:lnSpc>
            </a:pPr>
            <a:r>
              <a:rPr lang="en-US" sz="1200" b="1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verify signature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3D405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pada callback untuk memastikan notifikasi benar dari payment gateway, bukan dari attacker!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for Bali's Tourism - Day 2</dc:title>
  <dc:subject>Web Development for Bali's Tourism - Day 2</dc:subject>
  <dc:creator>Kimi</dc:creator>
  <cp:lastModifiedBy>Kimi</cp:lastModifiedBy>
  <cp:revision>1</cp:revision>
  <dcterms:created xsi:type="dcterms:W3CDTF">2026-02-10T17:53:56Z</dcterms:created>
  <dcterms:modified xsi:type="dcterms:W3CDTF">2026-02-10T17:53:56Z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{"Label":"Web Development for Bali's Tourism - Day 2","ContentProducer":"001191110108MACG2KBH8F10000","ProduceID":"19c488f1-e592-8f6a-8000-00002cf0024b","ReservedCode1":"","ContentPropagator":"001191110108MACG2KBH8F20000","PropagateID":"19c488f1-e592-8f6a-8000-00002cf0024b","ReservedCode2":""}</vt:lpwstr>
  </property>
</Properties>
</file>